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73" r:id="rId5"/>
    <p:sldId id="299" r:id="rId6"/>
    <p:sldId id="29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A5A06"/>
    <a:srgbClr val="0000FF"/>
    <a:srgbClr val="006600"/>
    <a:srgbClr val="008000"/>
    <a:srgbClr val="7ABC32"/>
    <a:srgbClr val="FF9E1D"/>
    <a:srgbClr val="D68B1C"/>
    <a:srgbClr val="D09622"/>
    <a:srgbClr val="CC99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6370338" cy="15637033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65195" y="4650640"/>
            <a:ext cx="7329840" cy="859205"/>
          </a:xfrm>
          <a:effectLst/>
        </p:spPr>
        <p:txBody>
          <a:bodyPr>
            <a:normAutofit/>
          </a:bodyPr>
          <a:lstStyle>
            <a:lvl1pPr algn="l">
              <a:defRPr sz="3600">
                <a:solidFill>
                  <a:srgbClr val="2A5A06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65195" y="5566870"/>
            <a:ext cx="7329840" cy="458115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rgbClr val="7ABC3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443835"/>
            <a:ext cx="8229600" cy="458115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2A5A06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2054655"/>
            <a:ext cx="8229600" cy="3918803"/>
          </a:xfrm>
        </p:spPr>
        <p:txBody>
          <a:bodyPr/>
          <a:lstStyle>
            <a:lvl1pPr>
              <a:defRPr sz="2800">
                <a:solidFill>
                  <a:schemeClr val="accent3">
                    <a:lumMod val="50000"/>
                  </a:schemeClr>
                </a:solidFill>
              </a:defRPr>
            </a:lvl1pPr>
            <a:lvl2pPr>
              <a:defRPr>
                <a:solidFill>
                  <a:schemeClr val="accent3">
                    <a:lumMod val="50000"/>
                  </a:schemeClr>
                </a:solidFill>
              </a:defRPr>
            </a:lvl2pPr>
            <a:lvl3pPr>
              <a:defRPr>
                <a:solidFill>
                  <a:schemeClr val="accent3">
                    <a:lumMod val="50000"/>
                  </a:schemeClr>
                </a:solidFill>
              </a:defRPr>
            </a:lvl3pPr>
            <a:lvl4pPr>
              <a:defRPr>
                <a:solidFill>
                  <a:schemeClr val="accent3">
                    <a:lumMod val="50000"/>
                  </a:schemeClr>
                </a:solidFill>
              </a:defRPr>
            </a:lvl4pPr>
            <a:lvl5pPr>
              <a:defRPr>
                <a:solidFill>
                  <a:schemeClr val="accent3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014" y="374900"/>
            <a:ext cx="6558080" cy="763525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7ABC3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6015" y="1291130"/>
            <a:ext cx="6558080" cy="4275740"/>
          </a:xfrm>
        </p:spPr>
        <p:txBody>
          <a:bodyPr/>
          <a:lstStyle>
            <a:lvl1pPr>
              <a:defRPr sz="2800">
                <a:solidFill>
                  <a:schemeClr val="accent3">
                    <a:lumMod val="50000"/>
                  </a:schemeClr>
                </a:solidFill>
              </a:defRPr>
            </a:lvl1pPr>
            <a:lvl2pPr>
              <a:defRPr>
                <a:solidFill>
                  <a:schemeClr val="accent3">
                    <a:lumMod val="50000"/>
                  </a:schemeClr>
                </a:solidFill>
              </a:defRPr>
            </a:lvl2pPr>
            <a:lvl3pPr>
              <a:defRPr>
                <a:solidFill>
                  <a:schemeClr val="accent3">
                    <a:lumMod val="50000"/>
                  </a:schemeClr>
                </a:solidFill>
              </a:defRPr>
            </a:lvl3pPr>
            <a:lvl4pPr>
              <a:defRPr>
                <a:solidFill>
                  <a:schemeClr val="accent3">
                    <a:lumMod val="50000"/>
                  </a:schemeClr>
                </a:solidFill>
              </a:defRPr>
            </a:lvl4pPr>
            <a:lvl5pPr>
              <a:defRPr>
                <a:solidFill>
                  <a:schemeClr val="accent3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3014"/>
            <a:ext cx="8229600" cy="58462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291130"/>
            <a:ext cx="8229600" cy="53218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accent3">
                    <a:lumMod val="5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8965" y="1882907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7ABC3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8965" y="2512770"/>
            <a:ext cx="4040188" cy="3035058"/>
          </a:xfrm>
        </p:spPr>
        <p:txBody>
          <a:bodyPr/>
          <a:lstStyle>
            <a:lvl1pPr>
              <a:defRPr sz="2400">
                <a:solidFill>
                  <a:schemeClr val="accent3">
                    <a:lumMod val="50000"/>
                  </a:schemeClr>
                </a:solidFill>
              </a:defRPr>
            </a:lvl1pPr>
            <a:lvl2pPr>
              <a:defRPr sz="2000">
                <a:solidFill>
                  <a:schemeClr val="accent3">
                    <a:lumMod val="50000"/>
                  </a:schemeClr>
                </a:solidFill>
              </a:defRPr>
            </a:lvl2pPr>
            <a:lvl3pPr>
              <a:defRPr sz="1800">
                <a:solidFill>
                  <a:schemeClr val="accent3">
                    <a:lumMod val="50000"/>
                  </a:schemeClr>
                </a:solidFill>
              </a:defRPr>
            </a:lvl3pPr>
            <a:lvl4pPr>
              <a:defRPr sz="1600">
                <a:solidFill>
                  <a:schemeClr val="accent3">
                    <a:lumMod val="50000"/>
                  </a:schemeClr>
                </a:solidFill>
              </a:defRPr>
            </a:lvl4pPr>
            <a:lvl5pPr>
              <a:defRPr sz="1600">
                <a:solidFill>
                  <a:schemeClr val="accent3">
                    <a:lumMod val="5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6790" y="1882907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7ABC3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6790" y="2512770"/>
            <a:ext cx="4041775" cy="3035058"/>
          </a:xfrm>
        </p:spPr>
        <p:txBody>
          <a:bodyPr/>
          <a:lstStyle>
            <a:lvl1pPr>
              <a:defRPr sz="2400">
                <a:solidFill>
                  <a:schemeClr val="accent3">
                    <a:lumMod val="50000"/>
                  </a:schemeClr>
                </a:solidFill>
              </a:defRPr>
            </a:lvl1pPr>
            <a:lvl2pPr>
              <a:defRPr sz="2000">
                <a:solidFill>
                  <a:schemeClr val="accent3">
                    <a:lumMod val="50000"/>
                  </a:schemeClr>
                </a:solidFill>
              </a:defRPr>
            </a:lvl2pPr>
            <a:lvl3pPr>
              <a:defRPr sz="1800">
                <a:solidFill>
                  <a:schemeClr val="accent3">
                    <a:lumMod val="50000"/>
                  </a:schemeClr>
                </a:solidFill>
              </a:defRPr>
            </a:lvl3pPr>
            <a:lvl4pPr>
              <a:defRPr sz="1600">
                <a:solidFill>
                  <a:schemeClr val="accent3">
                    <a:lumMod val="50000"/>
                  </a:schemeClr>
                </a:solidFill>
              </a:defRPr>
            </a:lvl4pPr>
            <a:lvl5pPr>
              <a:defRPr sz="1600">
                <a:solidFill>
                  <a:schemeClr val="accent3">
                    <a:lumMod val="5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5/14/2014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5/14/2014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5/14/2014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print">
            <a:alphaModFix amt="2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5/14/2014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Relationship Id="rId4" Type="http://schemas.openxmlformats.org/officeDocument/2006/relationships/slide" Target="slide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4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-1"/>
            <a:ext cx="7320690" cy="5108755"/>
          </a:xfrm>
        </p:spPr>
        <p:txBody>
          <a:bodyPr>
            <a:noAutofit/>
          </a:bodyPr>
          <a:lstStyle/>
          <a:p>
            <a:pPr algn="ctr"/>
            <a:r>
              <a:rPr lang="nl-BE" sz="6000" b="1" dirty="0" smtClean="0"/>
              <a:t>Gereedschapskist </a:t>
            </a:r>
            <a:br>
              <a:rPr lang="nl-BE" sz="6000" b="1" dirty="0" smtClean="0"/>
            </a:br>
            <a:r>
              <a:rPr lang="nl-BE" sz="6000" b="1" dirty="0" smtClean="0"/>
              <a:t>vlakke meetkunde</a:t>
            </a:r>
            <a:endParaRPr lang="nl-BE" sz="6000" b="1" dirty="0"/>
          </a:p>
        </p:txBody>
      </p:sp>
      <p:pic>
        <p:nvPicPr>
          <p:cNvPr id="5122" name="Picture 2" descr="http://www.jovibo.com/WebRoot/StoreLNL/Shops/62818227/4CB7/14D1/AA62/4D16/1B9C/C0A8/29BA/C193/7916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36215" y="4321442"/>
            <a:ext cx="4107785" cy="253655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63920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4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382397"/>
            <a:ext cx="9144000" cy="2093207"/>
          </a:xfrm>
        </p:spPr>
        <p:txBody>
          <a:bodyPr>
            <a:noAutofit/>
          </a:bodyPr>
          <a:lstStyle/>
          <a:p>
            <a:pPr marL="90488" algn="ctr">
              <a:lnSpc>
                <a:spcPct val="150000"/>
              </a:lnSpc>
            </a:pPr>
            <a:r>
              <a:rPr lang="nl-BE" sz="4000" b="1" dirty="0" smtClean="0">
                <a:solidFill>
                  <a:srgbClr val="2A5A06"/>
                </a:solidFill>
              </a:rPr>
              <a:t>Hoe kunnen we aantonen dat een parallellogram een vierkant is?</a:t>
            </a:r>
            <a:endParaRPr lang="nl-BE" sz="4000" b="1" dirty="0">
              <a:solidFill>
                <a:srgbClr val="2A5A0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3920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38424"/>
            <a:ext cx="9144000" cy="5719576"/>
          </a:xfrm>
        </p:spPr>
        <p:txBody>
          <a:bodyPr>
            <a:normAutofit/>
          </a:bodyPr>
          <a:lstStyle/>
          <a:p>
            <a:pPr marL="431800">
              <a:lnSpc>
                <a:spcPct val="200000"/>
              </a:lnSpc>
              <a:buClr>
                <a:schemeClr val="accent3">
                  <a:lumMod val="20000"/>
                  <a:lumOff val="80000"/>
                </a:schemeClr>
              </a:buClr>
              <a:buSzPct val="25000"/>
            </a:pPr>
            <a:r>
              <a:rPr lang="nl-BE" sz="2000" dirty="0" smtClean="0">
                <a:cs typeface="AngsanaUPC" pitchFamily="18" charset="-34"/>
              </a:rPr>
              <a:t>twee opeenvolgende hoeken gelijk zijn</a:t>
            </a:r>
          </a:p>
          <a:p>
            <a:pPr marL="431800">
              <a:lnSpc>
                <a:spcPct val="200000"/>
              </a:lnSpc>
              <a:buClr>
                <a:schemeClr val="accent3">
                  <a:lumMod val="20000"/>
                  <a:lumOff val="80000"/>
                </a:schemeClr>
              </a:buClr>
              <a:buSzPct val="25000"/>
            </a:pPr>
            <a:r>
              <a:rPr lang="nl-BE" sz="2000" dirty="0" smtClean="0">
                <a:cs typeface="AngsanaUPC" pitchFamily="18" charset="-34"/>
              </a:rPr>
              <a:t>twee opeenvolgende zijden gelijk zijn</a:t>
            </a:r>
          </a:p>
          <a:p>
            <a:pPr marL="431800">
              <a:lnSpc>
                <a:spcPct val="200000"/>
              </a:lnSpc>
              <a:buClr>
                <a:schemeClr val="accent3">
                  <a:lumMod val="20000"/>
                  <a:lumOff val="80000"/>
                </a:schemeClr>
              </a:buClr>
              <a:buSzPct val="25000"/>
              <a:buNone/>
            </a:pPr>
            <a:endParaRPr lang="nl-BE" sz="2000" dirty="0" smtClean="0">
              <a:cs typeface="AngsanaUPC" pitchFamily="18" charset="-34"/>
            </a:endParaRPr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0" y="222195"/>
            <a:ext cx="9144000" cy="458115"/>
          </a:xfrm>
        </p:spPr>
        <p:txBody>
          <a:bodyPr>
            <a:normAutofit fontScale="90000"/>
          </a:bodyPr>
          <a:lstStyle/>
          <a:p>
            <a:pPr marL="90488"/>
            <a:r>
              <a:rPr lang="nl-BE" b="1" smtClean="0"/>
              <a:t>Door aan te tonen dat:</a:t>
            </a:r>
            <a:endParaRPr lang="nl-BE" b="1" dirty="0"/>
          </a:p>
        </p:txBody>
      </p:sp>
      <p:pic>
        <p:nvPicPr>
          <p:cNvPr id="3078" name="Picture 6" descr="C:\Program Files (x86)\Microsoft Office\MEDIA\OFFICE12\Bullets\BD14793_.gif">
            <a:hlinkClick r:id="rId2" action="ppaction://hlinksldjump"/>
          </p:cNvPr>
          <p:cNvPicPr preferRelativeResize="0"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8526" y="1488806"/>
            <a:ext cx="180000" cy="180000"/>
          </a:xfrm>
          <a:prstGeom prst="rect">
            <a:avLst/>
          </a:prstGeom>
          <a:noFill/>
        </p:spPr>
      </p:pic>
      <p:pic>
        <p:nvPicPr>
          <p:cNvPr id="25" name="Picture 6" descr="C:\Program Files (x86)\Microsoft Office\MEDIA\OFFICE12\Bullets\BD14793_.gif">
            <a:hlinkClick r:id="rId4" action="ppaction://hlinksldjump"/>
          </p:cNvPr>
          <p:cNvPicPr preferRelativeResize="0"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8525" y="2147400"/>
            <a:ext cx="180000" cy="180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410330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4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/>
        </p:nvSpPr>
        <p:spPr>
          <a:xfrm>
            <a:off x="0" y="2382397"/>
            <a:ext cx="9144000" cy="209320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90488" marR="0" lvl="0" indent="0" algn="ctr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nl-BE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2A5A0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Hoe kunnen we aantonen dat een parallellogram een vierkant</a:t>
            </a:r>
            <a:r>
              <a:rPr kumimoji="0" lang="nl-BE" sz="4000" b="1" i="0" u="none" strike="noStrike" kern="1200" cap="none" spc="0" normalizeH="0" noProof="0" dirty="0" smtClean="0">
                <a:ln>
                  <a:noFill/>
                </a:ln>
                <a:solidFill>
                  <a:srgbClr val="2A5A0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is?</a:t>
            </a:r>
            <a:endParaRPr kumimoji="0" lang="nl-BE" sz="4000" b="1" i="0" u="none" strike="noStrike" kern="1200" cap="none" spc="0" normalizeH="0" baseline="0" noProof="0" dirty="0">
              <a:ln>
                <a:noFill/>
              </a:ln>
              <a:solidFill>
                <a:srgbClr val="2A5A06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3920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el 3"/>
          <p:cNvSpPr>
            <a:spLocks noGrp="1"/>
          </p:cNvSpPr>
          <p:nvPr>
            <p:ph type="title"/>
          </p:nvPr>
        </p:nvSpPr>
        <p:spPr>
          <a:xfrm>
            <a:off x="0" y="222195"/>
            <a:ext cx="9144000" cy="458115"/>
          </a:xfrm>
        </p:spPr>
        <p:txBody>
          <a:bodyPr>
            <a:normAutofit fontScale="90000"/>
          </a:bodyPr>
          <a:lstStyle/>
          <a:p>
            <a:pPr marL="90488"/>
            <a:r>
              <a:rPr lang="nl-BE" b="1" dirty="0" smtClean="0"/>
              <a:t>Twee opeenvolgende hoeken zijn gelijk</a:t>
            </a:r>
            <a:endParaRPr lang="nl-BE" b="1" dirty="0"/>
          </a:p>
        </p:txBody>
      </p:sp>
      <p:sp>
        <p:nvSpPr>
          <p:cNvPr id="11" name="Tekstvak 10"/>
          <p:cNvSpPr txBox="1"/>
          <p:nvPr/>
        </p:nvSpPr>
        <p:spPr>
          <a:xfrm>
            <a:off x="0" y="4611231"/>
            <a:ext cx="4077325" cy="224676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2A5A06"/>
            </a:solidFill>
          </a:ln>
        </p:spPr>
        <p:txBody>
          <a:bodyPr wrap="square" rtlCol="0">
            <a:spAutoFit/>
          </a:bodyPr>
          <a:lstStyle/>
          <a:p>
            <a:r>
              <a:rPr lang="nl-BE" sz="2000" dirty="0" smtClean="0">
                <a:solidFill>
                  <a:schemeClr val="accent3">
                    <a:lumMod val="50000"/>
                  </a:schemeClr>
                </a:solidFill>
              </a:rPr>
              <a:t>Hoek 1 = hoek 2</a:t>
            </a:r>
          </a:p>
          <a:p>
            <a:r>
              <a:rPr lang="nl-BE" sz="2000" dirty="0" smtClean="0">
                <a:solidFill>
                  <a:schemeClr val="accent3">
                    <a:lumMod val="50000"/>
                  </a:schemeClr>
                </a:solidFill>
              </a:rPr>
              <a:t>Hoek 2 = hoek 3</a:t>
            </a:r>
          </a:p>
          <a:p>
            <a:r>
              <a:rPr lang="nl-BE" sz="2000" dirty="0" smtClean="0">
                <a:solidFill>
                  <a:schemeClr val="accent3">
                    <a:lumMod val="50000"/>
                  </a:schemeClr>
                </a:solidFill>
              </a:rPr>
              <a:t>Hoek 3 = hoek 4</a:t>
            </a:r>
          </a:p>
          <a:p>
            <a:r>
              <a:rPr lang="nl-BE" sz="2000" dirty="0" smtClean="0">
                <a:solidFill>
                  <a:schemeClr val="accent3">
                    <a:lumMod val="50000"/>
                  </a:schemeClr>
                </a:solidFill>
              </a:rPr>
              <a:t>Hoek 4 = hoek 1</a:t>
            </a:r>
          </a:p>
          <a:p>
            <a:endParaRPr lang="nl-BE" sz="2000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marL="269875" indent="-269875"/>
            <a:r>
              <a:rPr lang="nl-BE" sz="2000" dirty="0" smtClean="0">
                <a:solidFill>
                  <a:schemeClr val="accent3">
                    <a:lumMod val="50000"/>
                  </a:schemeClr>
                </a:solidFill>
              </a:rPr>
              <a:t>=&gt; Alle hoeken gelijk, allemaal 90°  (som 360°)</a:t>
            </a:r>
          </a:p>
        </p:txBody>
      </p:sp>
      <p:sp>
        <p:nvSpPr>
          <p:cNvPr id="5" name="Tekstvak 4"/>
          <p:cNvSpPr txBox="1"/>
          <p:nvPr/>
        </p:nvSpPr>
        <p:spPr>
          <a:xfrm>
            <a:off x="0" y="3626291"/>
            <a:ext cx="4077325" cy="70788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2A5A06"/>
            </a:solidFill>
          </a:ln>
        </p:spPr>
        <p:txBody>
          <a:bodyPr wrap="square" rtlCol="0">
            <a:spAutoFit/>
          </a:bodyPr>
          <a:lstStyle/>
          <a:p>
            <a:r>
              <a:rPr lang="nl-BE" sz="2000" b="1" dirty="0" smtClean="0">
                <a:solidFill>
                  <a:schemeClr val="accent3">
                    <a:lumMod val="50000"/>
                  </a:schemeClr>
                </a:solidFill>
              </a:rPr>
              <a:t>Een vierkant is een vierhoek met vier rechte hoeken.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2722" t="2661" r="11867" b="2496"/>
          <a:stretch>
            <a:fillRect/>
          </a:stretch>
        </p:blipFill>
        <p:spPr bwMode="auto">
          <a:xfrm>
            <a:off x="4871804" y="959371"/>
            <a:ext cx="3424591" cy="4881600"/>
          </a:xfrm>
          <a:prstGeom prst="rect">
            <a:avLst/>
          </a:prstGeom>
          <a:noFill/>
          <a:ln w="9525">
            <a:solidFill>
              <a:srgbClr val="2A5A06"/>
            </a:solidFill>
            <a:miter lim="800000"/>
            <a:headEnd/>
            <a:tailEnd/>
          </a:ln>
          <a:effectLst/>
        </p:spPr>
      </p:pic>
      <p:sp>
        <p:nvSpPr>
          <p:cNvPr id="7" name="Tekstvak 6"/>
          <p:cNvSpPr txBox="1"/>
          <p:nvPr/>
        </p:nvSpPr>
        <p:spPr>
          <a:xfrm>
            <a:off x="4856813" y="6150114"/>
            <a:ext cx="4287186" cy="70788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2A5A06"/>
            </a:solidFill>
          </a:ln>
        </p:spPr>
        <p:txBody>
          <a:bodyPr wrap="square" rtlCol="0">
            <a:spAutoFit/>
          </a:bodyPr>
          <a:lstStyle/>
          <a:p>
            <a:r>
              <a:rPr lang="nl-BE" sz="2000" b="1" dirty="0" smtClean="0">
                <a:solidFill>
                  <a:schemeClr val="accent3">
                    <a:lumMod val="50000"/>
                  </a:schemeClr>
                </a:solidFill>
              </a:rPr>
              <a:t>De volgende voorwaarde moet ook gelden!</a:t>
            </a:r>
          </a:p>
        </p:txBody>
      </p:sp>
      <p:pic>
        <p:nvPicPr>
          <p:cNvPr id="8" name="Picture 6" descr="C:\Program Files (x86)\Microsoft Office\MEDIA\OFFICE12\Bullets\BD14793_.gif">
            <a:hlinkClick r:id="rId3" action="ppaction://hlinksldjump"/>
          </p:cNvPr>
          <p:cNvPicPr preferRelativeResize="0"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964000" y="6678000"/>
            <a:ext cx="180000" cy="180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410330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el 3"/>
          <p:cNvSpPr>
            <a:spLocks noGrp="1"/>
          </p:cNvSpPr>
          <p:nvPr>
            <p:ph type="title"/>
          </p:nvPr>
        </p:nvSpPr>
        <p:spPr>
          <a:xfrm>
            <a:off x="0" y="222195"/>
            <a:ext cx="9144000" cy="458115"/>
          </a:xfrm>
        </p:spPr>
        <p:txBody>
          <a:bodyPr>
            <a:normAutofit fontScale="90000"/>
          </a:bodyPr>
          <a:lstStyle/>
          <a:p>
            <a:pPr marL="90488"/>
            <a:r>
              <a:rPr lang="nl-BE" b="1" dirty="0" smtClean="0"/>
              <a:t>Twee opeenvolgende zijden zijn gelijk</a:t>
            </a:r>
            <a:endParaRPr lang="nl-BE" b="1" dirty="0"/>
          </a:p>
        </p:txBody>
      </p:sp>
      <p:sp>
        <p:nvSpPr>
          <p:cNvPr id="11" name="Tekstvak 10"/>
          <p:cNvSpPr txBox="1"/>
          <p:nvPr/>
        </p:nvSpPr>
        <p:spPr>
          <a:xfrm>
            <a:off x="0" y="4919008"/>
            <a:ext cx="4077325" cy="193899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2A5A06"/>
            </a:solidFill>
          </a:ln>
        </p:spPr>
        <p:txBody>
          <a:bodyPr wrap="square" rtlCol="0">
            <a:spAutoFit/>
          </a:bodyPr>
          <a:lstStyle/>
          <a:p>
            <a:r>
              <a:rPr lang="nl-BE" sz="2000" dirty="0" smtClean="0">
                <a:solidFill>
                  <a:schemeClr val="accent3">
                    <a:lumMod val="50000"/>
                  </a:schemeClr>
                </a:solidFill>
              </a:rPr>
              <a:t>Zijde 1 = zijde 2</a:t>
            </a:r>
          </a:p>
          <a:p>
            <a:r>
              <a:rPr lang="nl-BE" sz="2000" dirty="0" smtClean="0">
                <a:solidFill>
                  <a:schemeClr val="accent3">
                    <a:lumMod val="50000"/>
                  </a:schemeClr>
                </a:solidFill>
              </a:rPr>
              <a:t>Zijde 2 = zijde 3</a:t>
            </a:r>
          </a:p>
          <a:p>
            <a:r>
              <a:rPr lang="nl-BE" sz="2000" dirty="0" smtClean="0">
                <a:solidFill>
                  <a:schemeClr val="accent3">
                    <a:lumMod val="50000"/>
                  </a:schemeClr>
                </a:solidFill>
              </a:rPr>
              <a:t>Zijde 3 = zijde 4</a:t>
            </a:r>
          </a:p>
          <a:p>
            <a:r>
              <a:rPr lang="nl-BE" sz="2000" dirty="0" smtClean="0">
                <a:solidFill>
                  <a:schemeClr val="accent3">
                    <a:lumMod val="50000"/>
                  </a:schemeClr>
                </a:solidFill>
              </a:rPr>
              <a:t>Zijde 4 = zijde 1</a:t>
            </a:r>
          </a:p>
          <a:p>
            <a:endParaRPr lang="nl-BE" sz="2000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marL="269875" indent="-269875"/>
            <a:r>
              <a:rPr lang="nl-BE" sz="2000" dirty="0" smtClean="0">
                <a:solidFill>
                  <a:schemeClr val="accent3">
                    <a:lumMod val="50000"/>
                  </a:schemeClr>
                </a:solidFill>
              </a:rPr>
              <a:t>=&gt; Alle zijden zijn even lang</a:t>
            </a:r>
          </a:p>
        </p:txBody>
      </p:sp>
      <p:sp>
        <p:nvSpPr>
          <p:cNvPr id="5" name="Tekstvak 4"/>
          <p:cNvSpPr txBox="1"/>
          <p:nvPr/>
        </p:nvSpPr>
        <p:spPr>
          <a:xfrm>
            <a:off x="0" y="3926094"/>
            <a:ext cx="4077325" cy="70788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2A5A06"/>
            </a:solidFill>
          </a:ln>
        </p:spPr>
        <p:txBody>
          <a:bodyPr wrap="square" rtlCol="0">
            <a:spAutoFit/>
          </a:bodyPr>
          <a:lstStyle/>
          <a:p>
            <a:r>
              <a:rPr lang="nl-BE" sz="2000" b="1" dirty="0" smtClean="0">
                <a:solidFill>
                  <a:schemeClr val="accent3">
                    <a:lumMod val="50000"/>
                  </a:schemeClr>
                </a:solidFill>
              </a:rPr>
              <a:t>Een vierkant is een vierhoek met vier even lange zijden.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12228" t="12375" r="12244" b="3634"/>
          <a:stretch>
            <a:fillRect/>
          </a:stretch>
        </p:blipFill>
        <p:spPr bwMode="auto">
          <a:xfrm>
            <a:off x="4527030" y="989352"/>
            <a:ext cx="4130585" cy="4881600"/>
          </a:xfrm>
          <a:prstGeom prst="rect">
            <a:avLst/>
          </a:prstGeom>
          <a:noFill/>
          <a:ln w="9525">
            <a:solidFill>
              <a:srgbClr val="2A5A06"/>
            </a:solidFill>
            <a:miter lim="800000"/>
            <a:headEnd/>
            <a:tailEnd/>
          </a:ln>
          <a:effectLst/>
        </p:spPr>
      </p:pic>
      <p:sp>
        <p:nvSpPr>
          <p:cNvPr id="6" name="Tekstvak 5"/>
          <p:cNvSpPr txBox="1"/>
          <p:nvPr/>
        </p:nvSpPr>
        <p:spPr>
          <a:xfrm>
            <a:off x="4527031" y="6457890"/>
            <a:ext cx="4616969" cy="40011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2A5A06"/>
            </a:solidFill>
          </a:ln>
        </p:spPr>
        <p:txBody>
          <a:bodyPr wrap="square" rtlCol="0">
            <a:spAutoFit/>
          </a:bodyPr>
          <a:lstStyle/>
          <a:p>
            <a:r>
              <a:rPr lang="nl-BE" sz="2000" b="1" dirty="0" smtClean="0">
                <a:solidFill>
                  <a:schemeClr val="accent3">
                    <a:lumMod val="50000"/>
                  </a:schemeClr>
                </a:solidFill>
              </a:rPr>
              <a:t>De vorige voorwaarde moet ook gelden!</a:t>
            </a:r>
          </a:p>
        </p:txBody>
      </p:sp>
      <p:pic>
        <p:nvPicPr>
          <p:cNvPr id="7" name="Picture 6" descr="C:\Program Files (x86)\Microsoft Office\MEDIA\OFFICE12\Bullets\BD14793_.gif">
            <a:hlinkClick r:id="rId3" action="ppaction://hlinksldjump"/>
          </p:cNvPr>
          <p:cNvPicPr preferRelativeResize="0"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964000" y="6678000"/>
            <a:ext cx="180000" cy="180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410330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2333</TotalTime>
  <Words>142</Words>
  <Application>Microsoft Office PowerPoint</Application>
  <PresentationFormat>Diavoorstelling (4:3)</PresentationFormat>
  <Paragraphs>24</Paragraphs>
  <Slides>6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7" baseType="lpstr">
      <vt:lpstr>Office Theme</vt:lpstr>
      <vt:lpstr>Gereedschapskist  vlakke meetkunde</vt:lpstr>
      <vt:lpstr>Dia 2</vt:lpstr>
      <vt:lpstr>Door aan te tonen dat:</vt:lpstr>
      <vt:lpstr>Dia 4</vt:lpstr>
      <vt:lpstr>Twee opeenvolgende hoeken zijn gelijk</vt:lpstr>
      <vt:lpstr>Twee opeenvolgende zijden zijn gelijk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</dc:creator>
  <cp:lastModifiedBy>Carolien</cp:lastModifiedBy>
  <cp:revision>128</cp:revision>
  <dcterms:created xsi:type="dcterms:W3CDTF">2013-08-21T19:17:07Z</dcterms:created>
  <dcterms:modified xsi:type="dcterms:W3CDTF">2014-05-14T12:19:05Z</dcterms:modified>
</cp:coreProperties>
</file>