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320" r:id="rId4"/>
    <p:sldId id="257" r:id="rId5"/>
    <p:sldId id="310" r:id="rId6"/>
    <p:sldId id="263" r:id="rId7"/>
    <p:sldId id="311" r:id="rId8"/>
    <p:sldId id="307" r:id="rId9"/>
    <p:sldId id="265" r:id="rId10"/>
    <p:sldId id="313" r:id="rId11"/>
    <p:sldId id="314" r:id="rId12"/>
    <p:sldId id="315" r:id="rId13"/>
    <p:sldId id="316" r:id="rId14"/>
    <p:sldId id="293" r:id="rId15"/>
    <p:sldId id="294" r:id="rId16"/>
    <p:sldId id="291" r:id="rId17"/>
    <p:sldId id="266" r:id="rId18"/>
    <p:sldId id="309" r:id="rId19"/>
    <p:sldId id="301" r:id="rId20"/>
    <p:sldId id="302" r:id="rId21"/>
    <p:sldId id="317" r:id="rId22"/>
    <p:sldId id="318" r:id="rId23"/>
    <p:sldId id="31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3.gif"/><Relationship Id="rId7" Type="http://schemas.openxmlformats.org/officeDocument/2006/relationships/slide" Target="slide1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rechten zijn het beeld van twee loodrechte rechten door een puntspiegeling</a:t>
            </a:r>
            <a:endParaRPr lang="nl-BE" b="1" dirty="0"/>
          </a:p>
        </p:txBody>
      </p:sp>
      <p:pic>
        <p:nvPicPr>
          <p:cNvPr id="1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387862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c en d zijn de beelden van a en b door de puntspiegeling om C.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4840493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puntspiegeling behoudt de grootte van een hoek, dus de loodrechte stand.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puntspiegeling met centrum C is een draaiing over 180° om C.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 l="2823" t="3245" r="9380"/>
          <a:stretch>
            <a:fillRect/>
          </a:stretch>
        </p:blipFill>
        <p:spPr bwMode="auto">
          <a:xfrm>
            <a:off x="4357745" y="1409077"/>
            <a:ext cx="4486452" cy="442209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rechten zijn het beeld van twee loodrechte rechten door een spiegeling</a:t>
            </a:r>
            <a:endParaRPr lang="nl-BE" b="1" dirty="0"/>
          </a:p>
        </p:txBody>
      </p:sp>
      <p:pic>
        <p:nvPicPr>
          <p:cNvPr id="1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4845970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c en d zijn de spiegelbeelden van a en b ten opzichte van de rechte s.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spiegeling behoudt de grootte van een hoek, dus de loodrechte stand.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 l="4611" t="9506" r="22664" b="7627"/>
          <a:stretch>
            <a:fillRect/>
          </a:stretch>
        </p:blipFill>
        <p:spPr bwMode="auto">
          <a:xfrm>
            <a:off x="4308601" y="1499016"/>
            <a:ext cx="4565575" cy="5066675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8409482" y="4572000"/>
            <a:ext cx="389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>
                <a:solidFill>
                  <a:srgbClr val="FF0000"/>
                </a:solidFill>
              </a:rPr>
              <a:t>c</a:t>
            </a:r>
            <a:endParaRPr lang="nl-B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rechten zijn het beeld van twee loodrechte rechten door een draaiing</a:t>
            </a:r>
            <a:endParaRPr lang="nl-BE" b="1" dirty="0"/>
          </a:p>
        </p:txBody>
      </p:sp>
      <p:pic>
        <p:nvPicPr>
          <p:cNvPr id="1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4852986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c en d zijn de draaibeelden van a en b door draaiing om het punt C over een hoek van -70°.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draaiing behoudt de grootte van een hoek, dus de loodrechte stand.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 r="10896" b="16998"/>
          <a:stretch>
            <a:fillRect/>
          </a:stretch>
        </p:blipFill>
        <p:spPr bwMode="auto">
          <a:xfrm>
            <a:off x="4338835" y="1572580"/>
            <a:ext cx="4550332" cy="326924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rechten zijn het beeld van twee loodrechte rechten door een </a:t>
            </a:r>
            <a:r>
              <a:rPr lang="nl-BE" b="1" dirty="0" err="1" smtClean="0"/>
              <a:t>homothetie</a:t>
            </a:r>
            <a:endParaRPr lang="nl-BE" b="1" dirty="0"/>
          </a:p>
        </p:txBody>
      </p:sp>
      <p:pic>
        <p:nvPicPr>
          <p:cNvPr id="1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2619451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c en d zijn de beelden van a en b door een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homothetie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h(C, 2).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3611302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homothetie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behoudt de grootte van een hoek, dus de loodrechte stand.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491900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homothetie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h met centrum C en factor k is de transformatie van </a:t>
            </a:r>
            <a:r>
              <a:rPr lang="nl-BE" sz="1600" dirty="0" smtClean="0">
                <a:solidFill>
                  <a:schemeClr val="accent3">
                    <a:lumMod val="50000"/>
                  </a:schemeClr>
                </a:solidFill>
              </a:rPr>
              <a:t>∏ 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die elk punt X op X’ afbeeldt zodanig dat de abscis van X’ gelijk is aan k t.o.v. de ijk (0,1) waarbij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abs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(C) = 0 en               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abs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(X) = 1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 l="2201" t="10382" r="4906" b="11202"/>
          <a:stretch>
            <a:fillRect/>
          </a:stretch>
        </p:blipFill>
        <p:spPr bwMode="auto">
          <a:xfrm>
            <a:off x="4432073" y="1558977"/>
            <a:ext cx="4412123" cy="370257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ene rechte is het beeld van de andere door een draaiing over een rechte hoek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cxnSp>
        <p:nvCxnSpPr>
          <p:cNvPr id="5" name="Rechte verbindingslijn met pijl 4"/>
          <p:cNvCxnSpPr/>
          <p:nvPr/>
        </p:nvCxnSpPr>
        <p:spPr>
          <a:xfrm>
            <a:off x="2278504" y="6505730"/>
            <a:ext cx="269824" cy="1"/>
          </a:xfrm>
          <a:prstGeom prst="straightConnector1">
            <a:avLst/>
          </a:prstGeom>
          <a:ln>
            <a:solidFill>
              <a:srgbClr val="2A5A0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b is het draaibeeld van a door draaiing om het punt C over een hoek van 90°.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5425" y="1361190"/>
            <a:ext cx="5513150" cy="421515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ene rechte is de middelloodlijn van een lijnstuk gelegen op de andere rechte 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4611231"/>
            <a:ext cx="407732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middelloodlijn van een lijnstuk is de rechte door het midden van dat lijnstuk en loodrecht op de drager van dat lijnstuk.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drager is een rechte waarop een lijnstuk ligt.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 t="3468" b="16164"/>
          <a:stretch>
            <a:fillRect/>
          </a:stretch>
        </p:blipFill>
        <p:spPr bwMode="auto">
          <a:xfrm>
            <a:off x="4413337" y="1394087"/>
            <a:ext cx="4306721" cy="382249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7" name="Tekstvak 6"/>
          <p:cNvSpPr txBox="1"/>
          <p:nvPr/>
        </p:nvSpPr>
        <p:spPr>
          <a:xfrm>
            <a:off x="0" y="3623793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m is de middelloodlijn van [AB] dat gelegen is op de rechte a.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437089" y="4032354"/>
            <a:ext cx="389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/>
              <a:t>a</a:t>
            </a:r>
            <a:endParaRPr lang="nl-BE" sz="1400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/>
          <p:cNvSpPr txBox="1">
            <a:spLocks/>
          </p:cNvSpPr>
          <p:nvPr/>
        </p:nvSpPr>
        <p:spPr>
          <a:xfrm>
            <a:off x="0" y="222195"/>
            <a:ext cx="9144000" cy="1221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ene rechte is een</a:t>
            </a:r>
            <a:r>
              <a:rPr kumimoji="0" lang="nl-BE" sz="32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hoogtelijn van een driehoek met betrekking tot de zijde gedragen door de andere rechte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0" y="4905930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hoogtelijn van een driehoek is de loodlijn uit een hoekpunt op de drager van de overstaande zijde.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drager is een rechte waarop een lijnstuk ligt.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3919076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h is de hoogtelijn uit A op [BC], gedragen door de rechte d.</a:t>
            </a:r>
          </a:p>
        </p:txBody>
      </p:sp>
      <p:grpSp>
        <p:nvGrpSpPr>
          <p:cNvPr id="13" name="Groep 12"/>
          <p:cNvGrpSpPr/>
          <p:nvPr/>
        </p:nvGrpSpPr>
        <p:grpSpPr>
          <a:xfrm>
            <a:off x="4353526" y="1558977"/>
            <a:ext cx="4550632" cy="3582649"/>
            <a:chOff x="4353526" y="1558977"/>
            <a:chExt cx="4550632" cy="3582649"/>
          </a:xfrm>
        </p:grpSpPr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4774" t="4466" r="3170" b="8636"/>
            <a:stretch>
              <a:fillRect/>
            </a:stretch>
          </p:blipFill>
          <p:spPr bwMode="auto">
            <a:xfrm>
              <a:off x="4353526" y="1558977"/>
              <a:ext cx="4550632" cy="3582649"/>
            </a:xfrm>
            <a:prstGeom prst="rect">
              <a:avLst/>
            </a:prstGeom>
            <a:noFill/>
            <a:ln w="9525">
              <a:solidFill>
                <a:srgbClr val="2A5A06"/>
              </a:solidFill>
              <a:miter lim="800000"/>
              <a:headEnd/>
              <a:tailEnd/>
            </a:ln>
            <a:effectLst/>
          </p:spPr>
        </p:pic>
        <p:cxnSp>
          <p:nvCxnSpPr>
            <p:cNvPr id="8" name="Rechte verbindingslijn 7"/>
            <p:cNvCxnSpPr/>
            <p:nvPr/>
          </p:nvCxnSpPr>
          <p:spPr>
            <a:xfrm flipV="1">
              <a:off x="4392118" y="4736892"/>
              <a:ext cx="4512039" cy="149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kstvak 11"/>
            <p:cNvSpPr txBox="1"/>
            <p:nvPr/>
          </p:nvSpPr>
          <p:spPr>
            <a:xfrm>
              <a:off x="4377128" y="4796852"/>
              <a:ext cx="3897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dirty="0" smtClean="0"/>
                <a:t>d</a:t>
              </a:r>
              <a:endParaRPr lang="nl-BE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Maatgetallen van hoeken berekenen</a:t>
            </a:r>
            <a:endParaRPr lang="nl-BE" b="1" dirty="0"/>
          </a:p>
        </p:txBody>
      </p:sp>
      <p:pic>
        <p:nvPicPr>
          <p:cNvPr id="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 l="7328" t="9168" r="2088" b="12356"/>
          <a:stretch>
            <a:fillRect/>
          </a:stretch>
        </p:blipFill>
        <p:spPr bwMode="auto">
          <a:xfrm>
            <a:off x="645758" y="1708879"/>
            <a:ext cx="7852485" cy="3852472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Goniometrische getallen van hoeken bepalen</a:t>
            </a:r>
            <a:endParaRPr lang="nl-BE" b="1" dirty="0"/>
          </a:p>
        </p:txBody>
      </p:sp>
      <p:pic>
        <p:nvPicPr>
          <p:cNvPr id="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8042" t="10041" r="3777" b="5525"/>
          <a:stretch>
            <a:fillRect/>
          </a:stretch>
        </p:blipFill>
        <p:spPr bwMode="auto">
          <a:xfrm>
            <a:off x="3827949" y="1364106"/>
            <a:ext cx="5316051" cy="280316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>
            <a:off x="0" y="5226784"/>
            <a:ext cx="5231567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Tangens = overstaande zijde / aanliggende zijde 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Sinus = overstaande zijde / schuine zijde 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Cosinus = aanliggende zijde / schuine zijde 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In een rechthoekige driehoek (één hoek 90°).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-2" y="3092704"/>
            <a:ext cx="3417759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Tangens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hoeken C en D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= 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-3" y="3797242"/>
            <a:ext cx="3417759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Sinus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hoeken C en D =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0,707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-1" y="4531760"/>
            <a:ext cx="3417757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Cosinus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hoeken C en D =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0,707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 l="53535" t="38368" r="31016" b="51369"/>
          <a:stretch>
            <a:fillRect/>
          </a:stretch>
        </p:blipFill>
        <p:spPr bwMode="auto">
          <a:xfrm>
            <a:off x="6130977" y="2353456"/>
            <a:ext cx="985465" cy="37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 l="9800" t="54713" r="75621" b="35024"/>
          <a:stretch>
            <a:fillRect/>
          </a:stretch>
        </p:blipFill>
        <p:spPr bwMode="auto">
          <a:xfrm>
            <a:off x="3852471" y="2683241"/>
            <a:ext cx="914400" cy="36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" name="Groep 23"/>
          <p:cNvGrpSpPr/>
          <p:nvPr/>
        </p:nvGrpSpPr>
        <p:grpSpPr>
          <a:xfrm>
            <a:off x="8004748" y="3417758"/>
            <a:ext cx="239844" cy="239843"/>
            <a:chOff x="6280879" y="5021705"/>
            <a:chExt cx="239844" cy="239843"/>
          </a:xfrm>
        </p:grpSpPr>
        <p:cxnSp>
          <p:nvCxnSpPr>
            <p:cNvPr id="14" name="Rechte verbindingslijn 13"/>
            <p:cNvCxnSpPr/>
            <p:nvPr/>
          </p:nvCxnSpPr>
          <p:spPr>
            <a:xfrm>
              <a:off x="6520721" y="5021705"/>
              <a:ext cx="0" cy="22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flipH="1">
              <a:off x="6280879" y="5246557"/>
              <a:ext cx="239844" cy="149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ep 24"/>
          <p:cNvGrpSpPr/>
          <p:nvPr/>
        </p:nvGrpSpPr>
        <p:grpSpPr>
          <a:xfrm>
            <a:off x="4829331" y="3450236"/>
            <a:ext cx="239844" cy="239843"/>
            <a:chOff x="6280879" y="5021705"/>
            <a:chExt cx="239844" cy="239843"/>
          </a:xfrm>
        </p:grpSpPr>
        <p:cxnSp>
          <p:nvCxnSpPr>
            <p:cNvPr id="26" name="Rechte verbindingslijn 25"/>
            <p:cNvCxnSpPr/>
            <p:nvPr/>
          </p:nvCxnSpPr>
          <p:spPr>
            <a:xfrm>
              <a:off x="6520721" y="5021705"/>
              <a:ext cx="0" cy="22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 flipH="1">
              <a:off x="6280879" y="5246557"/>
              <a:ext cx="239844" cy="149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Analytische voorwaarde voor de loodrechte stand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4303455"/>
            <a:ext cx="4077325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cartesiaans assenstelsel (assen loodrecht op elkaar, afstand hetzelfde) staan twee schuine rechten loodrecht op elkaar als en slechts als het product van hun richtingscoëfficiënten gelijk is aan -1.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rico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a *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rico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b = -1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 l="3173" t="5711" r="9917" b="15715"/>
          <a:stretch>
            <a:fillRect/>
          </a:stretch>
        </p:blipFill>
        <p:spPr bwMode="auto">
          <a:xfrm>
            <a:off x="4290142" y="959372"/>
            <a:ext cx="4629006" cy="424221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6"/>
            <a:ext cx="9144000" cy="2093208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bewijzen dat twee rechten loodrecht op elkaar staan?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Kenmerk van spiegelingen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5226784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Kenmerk van spiegelingen:</a:t>
            </a:r>
          </a:p>
          <a:p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Spiegelas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(s) en drager van het lijnstuk ([AB]) dat punt (A) en beeldpunt (B) met elkaar verbindt staan loodrecht op elkaar.</a:t>
            </a:r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 l="5100" r="17002" b="18863"/>
          <a:stretch>
            <a:fillRect/>
          </a:stretch>
        </p:blipFill>
        <p:spPr bwMode="auto">
          <a:xfrm>
            <a:off x="4294683" y="1092929"/>
            <a:ext cx="4482059" cy="386881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Omgekeerde stelling van </a:t>
            </a:r>
            <a:r>
              <a:rPr lang="nl-BE" b="1" dirty="0" err="1" smtClean="0"/>
              <a:t>Pythagoras</a:t>
            </a:r>
            <a:endParaRPr lang="nl-BE" b="1" dirty="0"/>
          </a:p>
        </p:txBody>
      </p:sp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849657"/>
            <a:ext cx="4077325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Omgekeerde stelling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Pythagoras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Als in een driehoek het kwadraat van een zijde gelijk is aan de som van de kwadraten van de twee andere zijden, dan is deze driehoek rechthoekig.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|BC|² = |AC|² + |AB|² = 41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-&gt; hoek A is 90°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3995678"/>
            <a:ext cx="4077325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Stelling van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Pythagoras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In een rechthoekige driehoek is het kwadraat van de schuine zijde gelijk aan de som van de kwadraten van de rechthoekszijden. </a:t>
            </a:r>
          </a:p>
          <a:p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a²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b²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+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c²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rechthoekige driehoek is een driehoek met één rechte hoek.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2430" t="5732" r="9962" b="7989"/>
          <a:stretch>
            <a:fillRect/>
          </a:stretch>
        </p:blipFill>
        <p:spPr bwMode="auto">
          <a:xfrm>
            <a:off x="4377128" y="1185649"/>
            <a:ext cx="4467068" cy="344631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6" name="Titel 3"/>
          <p:cNvSpPr txBox="1">
            <a:spLocks/>
          </p:cNvSpPr>
          <p:nvPr/>
        </p:nvSpPr>
        <p:spPr>
          <a:xfrm>
            <a:off x="0" y="222195"/>
            <a:ext cx="9144000" cy="91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Eigenschap dat een omtrekshoek op een middellijn recht is</a:t>
            </a:r>
            <a:endParaRPr kumimoji="0" lang="nl-BE" sz="36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0" y="3921683"/>
            <a:ext cx="407732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omtrekshoek van een cirkel is een hoek waarvan het hoekpunt op de cirkel ligt en waarvan beide benen de cirkel snijden.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middellijn is een rechte door het middelpunt van de cirkel.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1649" t="3585" r="2408" b="4469"/>
          <a:stretch>
            <a:fillRect/>
          </a:stretch>
        </p:blipFill>
        <p:spPr bwMode="auto">
          <a:xfrm>
            <a:off x="4562237" y="1094283"/>
            <a:ext cx="4057106" cy="344773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0" y="2617540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Eigenschap: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Hoek B is een omtrekshoek op de middellijn van de cirkel en is 90°.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0" y="6457890"/>
            <a:ext cx="40773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rechte hoek is een hoek van 90°.</a:t>
            </a: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Eigenschap van de raaklijn in een punt aan een cirkel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2992294"/>
            <a:ext cx="4077325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Eigenschap: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raaklijn aan een cirkel staat loodrecht op de middellijn door het raakpunt.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4611231"/>
            <a:ext cx="407732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raaklijn aan een cirkel is een rechte die precies één punt gemeen heeft met de cirkel, namelijk het raakpunt.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middellijn is een rechte door het middelpunt van de cirkel.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9758" t="3890" r="17438" b="7612"/>
          <a:stretch>
            <a:fillRect/>
          </a:stretch>
        </p:blipFill>
        <p:spPr bwMode="auto">
          <a:xfrm>
            <a:off x="4430498" y="1169234"/>
            <a:ext cx="4098904" cy="446706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6"/>
            <a:ext cx="9144000" cy="2093208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dirty="0" smtClean="0">
                <a:solidFill>
                  <a:srgbClr val="2A5A06"/>
                </a:solidFill>
              </a:rPr>
              <a:t>Loodrechte rechten vormen                                 een hoek van 90°.</a:t>
            </a:r>
            <a:endParaRPr lang="nl-BE" sz="4000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rechten het beeld zijn van twee loodrechte rechten door een verschuiving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rechten het beeld zijn van twee loodrechte rechten door een puntspiegeling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rechten het beeld zijn van twee loodrechte rechten door een spiegeling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rechten het beeld zijn van twee loodrechte rechten door een draaiing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rechten het beeld zijn van twee loodrechte rechten door een </a:t>
            </a:r>
            <a:r>
              <a:rPr lang="nl-BE" sz="2000" dirty="0" err="1" smtClean="0">
                <a:cs typeface="AngsanaUPC" pitchFamily="18" charset="-34"/>
              </a:rPr>
              <a:t>homothetie</a:t>
            </a:r>
            <a:endParaRPr lang="nl-BE" sz="2000" dirty="0" smtClean="0">
              <a:cs typeface="AngsanaUPC" pitchFamily="18" charset="-34"/>
            </a:endParaRP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rechte het beeld is van de andere door een draaiing over een rechte hoek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15" y="1503797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399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1" y="2835973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69" y="3506751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367" y="4153826"/>
            <a:ext cx="180000" cy="180000"/>
          </a:xfrm>
          <a:prstGeom prst="rect">
            <a:avLst/>
          </a:prstGeom>
          <a:noFill/>
        </p:spPr>
      </p:pic>
      <p:pic>
        <p:nvPicPr>
          <p:cNvPr id="9" name="Picture 6" descr="C:\Program Files (x86)\Microsoft Office\MEDIA\OFFICE12\Bullets\BD14793_.gif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377" y="4843374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rechte de middelloodlijn is van een lijnstuk gelegen op de andere rechte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rechte een hoogtelijn is van een driehoek met betrekking tot de zijde gedragen door de andere rechte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15" y="1503797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399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maatgetallen van hoeken berekenen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goniometrische getallen van hoeken bepalen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analytische voorwaarde voor de loodrechte stand gebruiken (verband tussen richtingscoëfficiënten)</a:t>
            </a:r>
          </a:p>
          <a:p>
            <a:pPr marL="431800">
              <a:lnSpc>
                <a:spcPct val="150000"/>
              </a:lnSpc>
            </a:pPr>
            <a:endParaRPr lang="nl-BE" dirty="0" smtClean="0"/>
          </a:p>
          <a:p>
            <a:pPr marL="431800">
              <a:lnSpc>
                <a:spcPct val="150000"/>
              </a:lnSpc>
              <a:buNone/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berekeningen:</a:t>
            </a:r>
            <a:endParaRPr lang="nl-BE" b="1" dirty="0"/>
          </a:p>
        </p:txBody>
      </p:sp>
      <p:pic>
        <p:nvPicPr>
          <p:cNvPr id="6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7832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2647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024" y="2834693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een kenmerk van spiegelingen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omgekeerde stelling van </a:t>
            </a:r>
            <a:r>
              <a:rPr lang="nl-BE" sz="2000" dirty="0" err="1" smtClean="0">
                <a:cs typeface="AngsanaUPC" pitchFamily="18" charset="-34"/>
              </a:rPr>
              <a:t>Pythagoras</a:t>
            </a:r>
            <a:endParaRPr lang="nl-BE" sz="2000" dirty="0" smtClean="0">
              <a:cs typeface="AngsanaUPC" pitchFamily="18" charset="-34"/>
            </a:endParaRP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eigenschap dat een omtrekshoek op een middellijn recht is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eigenschap van de raaklijn in een punt aan een cirkel</a:t>
            </a:r>
          </a:p>
          <a:p>
            <a:pPr marL="431800">
              <a:lnSpc>
                <a:spcPct val="150000"/>
              </a:lnSpc>
            </a:pPr>
            <a:endParaRPr lang="nl-BE" dirty="0" smtClean="0"/>
          </a:p>
          <a:p>
            <a:pPr marL="431800">
              <a:lnSpc>
                <a:spcPct val="150000"/>
              </a:lnSpc>
              <a:buNone/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gebruik te maken van:</a:t>
            </a:r>
            <a:endParaRPr lang="nl-BE" b="1" dirty="0"/>
          </a:p>
        </p:txBody>
      </p:sp>
      <p:pic>
        <p:nvPicPr>
          <p:cNvPr id="6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7832"/>
            <a:ext cx="180000" cy="180000"/>
          </a:xfrm>
          <a:prstGeom prst="rect">
            <a:avLst/>
          </a:prstGeom>
          <a:noFill/>
        </p:spPr>
      </p:pic>
      <p:pic>
        <p:nvPicPr>
          <p:cNvPr id="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024" y="2164888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522" y="2826954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021" y="3489019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6"/>
            <a:ext cx="9144000" cy="2093208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bewijzen dat twee rechten loodrecht op elkaar staan?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rechten zijn het beeld van twee loodrechte rechten door een verschuiving</a:t>
            </a:r>
            <a:endParaRPr lang="nl-BE" b="1" dirty="0"/>
          </a:p>
        </p:txBody>
      </p:sp>
      <p:pic>
        <p:nvPicPr>
          <p:cNvPr id="1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grpSp>
        <p:nvGrpSpPr>
          <p:cNvPr id="8" name="Groep 7"/>
          <p:cNvGrpSpPr/>
          <p:nvPr/>
        </p:nvGrpSpPr>
        <p:grpSpPr>
          <a:xfrm>
            <a:off x="0" y="4583163"/>
            <a:ext cx="4077325" cy="1015663"/>
            <a:chOff x="0" y="5842337"/>
            <a:chExt cx="4077325" cy="1015663"/>
          </a:xfrm>
        </p:grpSpPr>
        <p:sp>
          <p:nvSpPr>
            <p:cNvPr id="4" name="Tekstvak 3"/>
            <p:cNvSpPr txBox="1"/>
            <p:nvPr/>
          </p:nvSpPr>
          <p:spPr>
            <a:xfrm>
              <a:off x="0" y="5842337"/>
              <a:ext cx="4077325" cy="10156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2A5A0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c en d zijn de schuifbeelden van a en b door de verschuiving volgens het georiënteerd lijnstuk FG.</a:t>
              </a:r>
            </a:p>
          </p:txBody>
        </p:sp>
        <p:cxnSp>
          <p:nvCxnSpPr>
            <p:cNvPr id="5" name="Rechte verbindingslijn met pijl 4"/>
            <p:cNvCxnSpPr/>
            <p:nvPr/>
          </p:nvCxnSpPr>
          <p:spPr>
            <a:xfrm>
              <a:off x="2323475" y="6505730"/>
              <a:ext cx="269824" cy="1"/>
            </a:xfrm>
            <a:prstGeom prst="straightConnector1">
              <a:avLst/>
            </a:prstGeom>
            <a:ln>
              <a:solidFill>
                <a:srgbClr val="2A5A0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kstvak 5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verschuiving behoudt de grootte van een hoek, dus de loodrechte stand.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 l="2917" r="11927" b="15725"/>
          <a:stretch>
            <a:fillRect/>
          </a:stretch>
        </p:blipFill>
        <p:spPr bwMode="auto">
          <a:xfrm>
            <a:off x="4360753" y="1752052"/>
            <a:ext cx="4513424" cy="379430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1040</Words>
  <Application>Microsoft Office PowerPoint</Application>
  <PresentationFormat>Diavoorstelling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Office Theme</vt:lpstr>
      <vt:lpstr>Gereedschapskist  vlakke meetkunde</vt:lpstr>
      <vt:lpstr>Dia 2</vt:lpstr>
      <vt:lpstr>Dia 3</vt:lpstr>
      <vt:lpstr>Door aan te tonen dat:</vt:lpstr>
      <vt:lpstr>Door aan te tonen dat:</vt:lpstr>
      <vt:lpstr>Door berekeningen:</vt:lpstr>
      <vt:lpstr>Door gebruik te maken van:</vt:lpstr>
      <vt:lpstr>Dia 8</vt:lpstr>
      <vt:lpstr>De rechten zijn het beeld van twee loodrechte rechten door een verschuiving</vt:lpstr>
      <vt:lpstr>De rechten zijn het beeld van twee loodrechte rechten door een puntspiegeling</vt:lpstr>
      <vt:lpstr>De rechten zijn het beeld van twee loodrechte rechten door een spiegeling</vt:lpstr>
      <vt:lpstr>De rechten zijn het beeld van twee loodrechte rechten door een draaiing</vt:lpstr>
      <vt:lpstr>De rechten zijn het beeld van twee loodrechte rechten door een homothetie</vt:lpstr>
      <vt:lpstr>De ene rechte is het beeld van de andere door een draaiing over een rechte hoek</vt:lpstr>
      <vt:lpstr>De ene rechte is de middelloodlijn van een lijnstuk gelegen op de andere rechte </vt:lpstr>
      <vt:lpstr>Dia 16</vt:lpstr>
      <vt:lpstr>Maatgetallen van hoeken berekenen</vt:lpstr>
      <vt:lpstr>Goniometrische getallen van hoeken bepalen</vt:lpstr>
      <vt:lpstr>Analytische voorwaarde voor de loodrechte stand</vt:lpstr>
      <vt:lpstr>Kenmerk van spiegelingen</vt:lpstr>
      <vt:lpstr>Omgekeerde stelling van Pythagoras</vt:lpstr>
      <vt:lpstr>Dia 22</vt:lpstr>
      <vt:lpstr>Eigenschap van de raaklijn in een punt aan een cirkel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139</cp:revision>
  <dcterms:created xsi:type="dcterms:W3CDTF">2013-08-21T19:17:07Z</dcterms:created>
  <dcterms:modified xsi:type="dcterms:W3CDTF">2014-05-25T11:13:31Z</dcterms:modified>
</cp:coreProperties>
</file>