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4" r:id="rId4"/>
    <p:sldId id="257" r:id="rId5"/>
    <p:sldId id="261" r:id="rId6"/>
    <p:sldId id="262" r:id="rId7"/>
    <p:sldId id="264" r:id="rId8"/>
    <p:sldId id="273" r:id="rId9"/>
    <p:sldId id="280" r:id="rId10"/>
    <p:sldId id="283" r:id="rId11"/>
    <p:sldId id="284" r:id="rId12"/>
    <p:sldId id="291" r:id="rId13"/>
    <p:sldId id="266" r:id="rId14"/>
    <p:sldId id="269" r:id="rId15"/>
    <p:sldId id="270" r:id="rId16"/>
    <p:sldId id="271" r:id="rId17"/>
    <p:sldId id="292" r:id="rId18"/>
    <p:sldId id="293" r:id="rId19"/>
    <p:sldId id="267" r:id="rId20"/>
    <p:sldId id="279" r:id="rId21"/>
    <p:sldId id="281" r:id="rId22"/>
    <p:sldId id="282" r:id="rId23"/>
    <p:sldId id="286" r:id="rId24"/>
    <p:sldId id="295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3.gif"/><Relationship Id="rId7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rechte is het beeld van de andere door een puntspiegeling</a:t>
            </a:r>
            <a:endParaRPr lang="nl-BE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puntspiegeling met centrum C is een draaiing over 180° om C.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4157008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 is het beeld van a door de puntspiegeling om C.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 r="5953" b="8451"/>
          <a:stretch>
            <a:fillRect/>
          </a:stretch>
        </p:blipFill>
        <p:spPr bwMode="auto">
          <a:xfrm>
            <a:off x="4383008" y="1424587"/>
            <a:ext cx="4476180" cy="341723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0" y="5155288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puntspiegeling behoudt de evenwijdigheid van rechten.</a:t>
            </a:r>
          </a:p>
        </p:txBody>
      </p:sp>
      <p:pic>
        <p:nvPicPr>
          <p:cNvPr id="9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rechte is het beeld van de andere door een gelijkvormigheid (</a:t>
            </a:r>
            <a:r>
              <a:rPr lang="nl-BE" b="1" dirty="0" err="1" smtClean="0"/>
              <a:t>homothetie</a:t>
            </a:r>
            <a:r>
              <a:rPr lang="nl-BE" b="1" dirty="0" smtClean="0"/>
              <a:t>)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h met centrum C en factor k is de transformatie van </a:t>
            </a:r>
            <a:r>
              <a:rPr lang="nl-BE" sz="1600" dirty="0" smtClean="0">
                <a:solidFill>
                  <a:schemeClr val="accent3">
                    <a:lumMod val="50000"/>
                  </a:schemeClr>
                </a:solidFill>
              </a:rPr>
              <a:t>∏ 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die elk punt X op X’ afbeeldt zodanig dat de abscis van X’ gelijk is aan k t.o.v. de ijk (0,1) waarbij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abs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(C) = 0 en               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abs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(X) = 1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2912822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 is het beeld van a door een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h(C, 2). 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r="12930" b="12693"/>
          <a:stretch>
            <a:fillRect/>
          </a:stretch>
        </p:blipFill>
        <p:spPr bwMode="auto">
          <a:xfrm>
            <a:off x="4404404" y="1542322"/>
            <a:ext cx="4439794" cy="271488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7" name="Tekstvak 6"/>
          <p:cNvSpPr txBox="1"/>
          <p:nvPr/>
        </p:nvSpPr>
        <p:spPr>
          <a:xfrm>
            <a:off x="0" y="392609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behoudt de evenwijdigheid van rechten.</a:t>
            </a:r>
          </a:p>
        </p:txBody>
      </p:sp>
      <p:pic>
        <p:nvPicPr>
          <p:cNvPr id="8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0" y="6457890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a en b zijn beide evenwijdig met c.</a:t>
            </a:r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Beide rechten zijn evenwijdig met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een gegeven andere rechte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4537" y="1149454"/>
            <a:ext cx="4966153" cy="486160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5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Eenzelfde rechte staat loodrecht op beide rechten</a:t>
            </a:r>
            <a:endParaRPr lang="nl-BE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5431171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 staat loodrecht op a en b.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Loodrecht = er wordt een hoek van 90° gevormd.</a:t>
            </a: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4546" y="1380083"/>
            <a:ext cx="6091954" cy="355168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overeenkomstige hoeken</a:t>
            </a:r>
            <a:endParaRPr lang="nl-BE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638" y="1375984"/>
            <a:ext cx="6310725" cy="366071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534561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Twee rechten gesneden door een snijlijn en twee overeenkomstige hoeken zijn even groot</a:t>
            </a:r>
          </a:p>
          <a:p>
            <a:pPr marL="269875" indent="-269875"/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a en b zijn evenwijdig.</a:t>
            </a:r>
          </a:p>
        </p:txBody>
      </p:sp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verwisselende binnenhoeken (1) </a:t>
            </a:r>
            <a:endParaRPr lang="nl-BE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232"/>
          <a:stretch>
            <a:fillRect/>
          </a:stretch>
        </p:blipFill>
        <p:spPr bwMode="auto">
          <a:xfrm>
            <a:off x="1414633" y="1366111"/>
            <a:ext cx="6314735" cy="3661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534561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Twee rechten gesneden door een snijlijn en twee verwisselende binnenhoeken zijn even groot</a:t>
            </a:r>
          </a:p>
          <a:p>
            <a:pPr marL="269875" indent="-269875"/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a en b zijn evenwijdig.</a:t>
            </a:r>
          </a:p>
        </p:txBody>
      </p:sp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verwisselende buitenhoeken (2) </a:t>
            </a:r>
            <a:endParaRPr lang="nl-BE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571" y="1361637"/>
            <a:ext cx="6310858" cy="3661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534561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Twee rechten gesneden door een snijlijn en twee verwisselende buitenhoeken zijn even groot</a:t>
            </a:r>
          </a:p>
          <a:p>
            <a:pPr marL="269875" indent="-269875">
              <a:tabLst>
                <a:tab pos="269875" algn="l"/>
              </a:tabLst>
            </a:pP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a en b zijn evenwijdig.</a:t>
            </a:r>
          </a:p>
        </p:txBody>
      </p:sp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2273720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Twee rechten gesneden door een snijlijn en twee binnenhoeken aan dezelfde kant van de snijlijn die elkaars supplement zijn</a:t>
            </a:r>
          </a:p>
          <a:p>
            <a:pPr marL="269875" indent="-269875">
              <a:tabLst>
                <a:tab pos="269875" algn="l"/>
              </a:tabLst>
            </a:pP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a en b zijn evenwijdig.</a:t>
            </a:r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binnenhoeken aan dezelfde kant van de snijlijn die elkaars supplement zijn (1)</a:t>
            </a:r>
            <a:endParaRPr lang="nl-BE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Supplementaire hoeken zijn hoeken waarvan de som 180° is.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Voorbeeld: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30° 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150°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We noemen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het supplement van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en omgekeerd.</a:t>
            </a:r>
            <a:endParaRPr lang="nl-BE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0" y="4216968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zijn elkaars supplement.</a:t>
            </a: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3" cstate="print"/>
          <a:srcRect l="2929" t="15852" r="27425" b="11459"/>
          <a:stretch>
            <a:fillRect/>
          </a:stretch>
        </p:blipFill>
        <p:spPr bwMode="auto">
          <a:xfrm>
            <a:off x="4302178" y="1753848"/>
            <a:ext cx="4631960" cy="25164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8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2273720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Twee rechten gesneden door een snijlijn en twee buitenhoeken aan dezelfde kant van de snijlijn die elkaars supplement zijn</a:t>
            </a:r>
          </a:p>
          <a:p>
            <a:pPr marL="269875" indent="-269875">
              <a:tabLst>
                <a:tab pos="269875" algn="l"/>
              </a:tabLst>
            </a:pP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a en b zijn evenwijdig.</a:t>
            </a:r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buitenhoeken aan dezelfde kant van de snijlijn die elkaars supplement zijn (2)</a:t>
            </a:r>
            <a:endParaRPr lang="nl-BE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Supplementaire hoeken zijn hoeken waarvan de som 180° is.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Voorbeeld: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30° 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150°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We noemen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het supplement van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en omgekeerd.</a:t>
            </a:r>
            <a:endParaRPr lang="nl-BE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0" y="4216967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zijn elkaars supplement.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 t="12870" b="14477"/>
          <a:stretch>
            <a:fillRect/>
          </a:stretch>
        </p:blipFill>
        <p:spPr bwMode="auto">
          <a:xfrm>
            <a:off x="4302177" y="1693889"/>
            <a:ext cx="4616970" cy="251579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10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0" y="3301983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De twee lijnstukken zijn 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evenwijdig,</a:t>
            </a:r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a en b zijn de middelloodlijnen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a en b zijn evenwijdig.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middelloodlijn van een lijnstuk is de rechte door het midden van dat lijnstuk en loodrecht op de drager van dat lijnstuk.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2760" r="5015"/>
          <a:stretch>
            <a:fillRect/>
          </a:stretch>
        </p:blipFill>
        <p:spPr bwMode="auto">
          <a:xfrm>
            <a:off x="4287187" y="1423988"/>
            <a:ext cx="4661941" cy="287329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9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Beide rechten zijn de middelloodlijnen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van twee lijnstukken met evenwijdige dragers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7"/>
            <a:ext cx="9144000" cy="209320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twee rechten </a:t>
            </a:r>
            <a:r>
              <a:rPr lang="nl-BE" sz="4000" b="1" smtClean="0">
                <a:solidFill>
                  <a:srgbClr val="2A5A06"/>
                </a:solidFill>
              </a:rPr>
              <a:t>evenwijdig zijn?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3842212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zijn de overstaande zijden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evenwijdig, dus a//b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0" y="5145773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parallellogram is een vierhoek met twee paar evenwijdige zijden.</a:t>
            </a:r>
          </a:p>
        </p:txBody>
      </p:sp>
      <p:sp>
        <p:nvSpPr>
          <p:cNvPr id="8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rechten die dragers zijn van overstaande zijden van een parallellogram</a:t>
            </a:r>
            <a:endParaRPr lang="nl-BE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 cstate="print"/>
          <a:srcRect l="4796" t="6887" r="5466" b="14424"/>
          <a:stretch>
            <a:fillRect/>
          </a:stretch>
        </p:blipFill>
        <p:spPr bwMode="auto">
          <a:xfrm>
            <a:off x="2850436" y="1334126"/>
            <a:ext cx="5948789" cy="230848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4156422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a en b zijn evenwijdig.</a:t>
            </a:r>
          </a:p>
        </p:txBody>
      </p:sp>
      <p:sp>
        <p:nvSpPr>
          <p:cNvPr id="7" name="Titel 3"/>
          <p:cNvSpPr txBox="1">
            <a:spLocks/>
          </p:cNvSpPr>
          <p:nvPr/>
        </p:nvSpPr>
        <p:spPr>
          <a:xfrm>
            <a:off x="0" y="222195"/>
            <a:ext cx="91440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rechten zijn niet snijdend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niet kruisend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0" y="4848470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Snijdende rechten zijn rechten die in hetzelfde vlak liggen en één punt gemeenschappelijk hebben.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Kruisende rechten zijn rechten die niet in hetzelfde vlak liggen.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 l="3766" t="1152" r="6123" b="1287"/>
          <a:stretch>
            <a:fillRect/>
          </a:stretch>
        </p:blipFill>
        <p:spPr bwMode="auto">
          <a:xfrm>
            <a:off x="5111645" y="1001580"/>
            <a:ext cx="2983044" cy="274596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 l="6077" t="2532" r="21598" b="9768"/>
          <a:stretch>
            <a:fillRect/>
          </a:stretch>
        </p:blipFill>
        <p:spPr bwMode="auto">
          <a:xfrm>
            <a:off x="5126637" y="4079768"/>
            <a:ext cx="2973388" cy="2545884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13" name="Tekstvak 12"/>
          <p:cNvSpPr txBox="1"/>
          <p:nvPr/>
        </p:nvSpPr>
        <p:spPr>
          <a:xfrm>
            <a:off x="7689954" y="5171607"/>
            <a:ext cx="389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 smtClean="0">
                <a:solidFill>
                  <a:srgbClr val="FF0000"/>
                </a:solidFill>
              </a:rPr>
              <a:t>b</a:t>
            </a:r>
            <a:endParaRPr lang="nl-BE" sz="1100" dirty="0">
              <a:solidFill>
                <a:srgbClr val="FF0000"/>
              </a:solidFill>
            </a:endParaRPr>
          </a:p>
        </p:txBody>
      </p:sp>
      <p:pic>
        <p:nvPicPr>
          <p:cNvPr id="11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De richtingscoëfficiënt (of helling) van een rechte is het getal dat je bij de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y-coördinaat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van een punt van de rechte moet optellen als de                        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x-coördinaat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met één toeneemt.</a:t>
            </a:r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0" y="222195"/>
            <a:ext cx="91440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richtingscoëfficiënten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zijn gelijk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0" y="4224941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richtingscoëfficienten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van a en b zijn gelijk,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nl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. 1.</a:t>
            </a:r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/>
          <a:srcRect l="2632" t="2370" r="8023" b="5193"/>
          <a:stretch>
            <a:fillRect/>
          </a:stretch>
        </p:blipFill>
        <p:spPr bwMode="auto">
          <a:xfrm>
            <a:off x="4657696" y="1139252"/>
            <a:ext cx="3961648" cy="491067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dragers van gelijke vectoren</a:t>
            </a:r>
            <a:endParaRPr lang="nl-BE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0" y="484846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Twee vectoren AB en CD zijn gelijk als en slechts als de georiënteerde lijnstukken AB en CD gelijk zijn.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>
            <a:off x="1648917" y="4931764"/>
            <a:ext cx="269824" cy="1"/>
          </a:xfrm>
          <a:prstGeom prst="straightConnector1">
            <a:avLst/>
          </a:prstGeom>
          <a:ln>
            <a:solidFill>
              <a:srgbClr val="2A5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2308484" y="4916773"/>
            <a:ext cx="269824" cy="1"/>
          </a:xfrm>
          <a:prstGeom prst="straightConnector1">
            <a:avLst/>
          </a:prstGeom>
          <a:ln>
            <a:solidFill>
              <a:srgbClr val="2A5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1261671" y="5533867"/>
            <a:ext cx="269824" cy="1"/>
          </a:xfrm>
          <a:prstGeom prst="straightConnector1">
            <a:avLst/>
          </a:prstGeom>
          <a:ln>
            <a:solidFill>
              <a:srgbClr val="2A5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1893756" y="5528871"/>
            <a:ext cx="269824" cy="1"/>
          </a:xfrm>
          <a:prstGeom prst="straightConnector1">
            <a:avLst/>
          </a:prstGeom>
          <a:ln>
            <a:solidFill>
              <a:srgbClr val="2A5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0" y="3546822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vectoren AB en CD zijn gelijk want ze hebben dezelfde lengte, richting </a:t>
            </a:r>
            <a:r>
              <a:rPr lang="nl-BE" sz="2000" b="1" smtClean="0">
                <a:solidFill>
                  <a:schemeClr val="accent3">
                    <a:lumMod val="50000"/>
                  </a:schemeClr>
                </a:solidFill>
              </a:rPr>
              <a:t>en </a:t>
            </a:r>
            <a:r>
              <a:rPr lang="nl-BE" sz="2000" b="1" smtClean="0">
                <a:solidFill>
                  <a:schemeClr val="accent3">
                    <a:lumMod val="50000"/>
                  </a:schemeClr>
                </a:solidFill>
              </a:rPr>
              <a:t>zin, dus a//b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>
            <a:off x="1426564" y="3630118"/>
            <a:ext cx="269824" cy="1"/>
          </a:xfrm>
          <a:prstGeom prst="straightConnector1">
            <a:avLst/>
          </a:prstGeom>
          <a:ln>
            <a:solidFill>
              <a:srgbClr val="2A5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2118610" y="3617626"/>
            <a:ext cx="269824" cy="1"/>
          </a:xfrm>
          <a:prstGeom prst="straightConnector1">
            <a:avLst/>
          </a:prstGeom>
          <a:ln>
            <a:solidFill>
              <a:srgbClr val="2A5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 b="8996"/>
          <a:stretch>
            <a:fillRect/>
          </a:stretch>
        </p:blipFill>
        <p:spPr bwMode="auto">
          <a:xfrm>
            <a:off x="2686797" y="1176156"/>
            <a:ext cx="6079481" cy="1986769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14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omgekeerde stelling van </a:t>
            </a:r>
            <a:r>
              <a:rPr lang="nl-BE" b="1" dirty="0" err="1" smtClean="0"/>
              <a:t>Thales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534561"/>
            <a:ext cx="5231567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Omgekeerde stelling van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Thales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Als een rechte twee zijden van een driehoek in evenredige stukken verdeelt, dan is die rechte evenwijdig met de derde zijde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902174"/>
            <a:ext cx="5231567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|AM|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nl-BE" sz="2000" u="sng" dirty="0" smtClean="0">
                <a:solidFill>
                  <a:schemeClr val="accent3">
                    <a:lumMod val="50000"/>
                  </a:schemeClr>
                </a:solidFill>
              </a:rPr>
              <a:t>|AN|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1,5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|MC|    |NB| 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rechte a of MC is evenwijdig met [BC].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 l="7085" t="10743" r="12497" b="14487"/>
          <a:stretch>
            <a:fillRect/>
          </a:stretch>
        </p:blipFill>
        <p:spPr bwMode="auto">
          <a:xfrm>
            <a:off x="4137285" y="929390"/>
            <a:ext cx="4603530" cy="2743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4303455"/>
            <a:ext cx="5231567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middenparallel van een driehoek is het lijnstuk dat de middens van twee zijden van een driehoek verbindt.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 middenparallel: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middenparallel van een driehoek is evenwijdig met de derde zijde en half zo lang als die derde zijde.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002764"/>
            <a:ext cx="5231567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[MN] verbindt de middens van twee zijden van de driehoek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evenwijdig met de derde zijde.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 l="7922" t="13636" r="14977" b="19161"/>
          <a:stretch>
            <a:fillRect/>
          </a:stretch>
        </p:blipFill>
        <p:spPr bwMode="auto">
          <a:xfrm>
            <a:off x="5390017" y="1319133"/>
            <a:ext cx="3544121" cy="223353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9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eigenschap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van een middenparallel in een driehoek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41891"/>
            <a:ext cx="9144000" cy="2774219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dirty="0" smtClean="0">
                <a:solidFill>
                  <a:srgbClr val="2A5A06"/>
                </a:solidFill>
              </a:rPr>
              <a:t>Evenwijdige rechten zijn rechten die in hetzelfde vlak liggen en elkaar niet snijden of zijn rechten die samenvallen.</a:t>
            </a:r>
            <a:endParaRPr lang="nl-BE" sz="4000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rechte het beeld is van de andere door een verschuiving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rechte het beeld is van de andere door een puntspiegeling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rechte het beeld is van de andere door een gelijkvormigheid (</a:t>
            </a:r>
            <a:r>
              <a:rPr lang="nl-BE" sz="2000" dirty="0" err="1" smtClean="0">
                <a:cs typeface="AngsanaUPC" pitchFamily="18" charset="-34"/>
              </a:rPr>
              <a:t>homothetie</a:t>
            </a:r>
            <a:r>
              <a:rPr lang="nl-BE" sz="2000" dirty="0" smtClean="0">
                <a:cs typeface="AngsanaUPC" pitchFamily="18" charset="-34"/>
              </a:rPr>
              <a:t>)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beide rechten elk evenwijdig zijn met een gegeven andere rechte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eenzelfde rechte loodrecht staat op beide rechten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twee rechten zijn die gesneden worden door een snijlijn en als zich daarbij het volgende geval voordoet: twee overeenkomstige hoeken zijn gelijk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35973"/>
            <a:ext cx="180000" cy="180000"/>
          </a:xfrm>
          <a:prstGeom prst="rect">
            <a:avLst/>
          </a:prstGeom>
          <a:noFill/>
        </p:spPr>
      </p:pic>
      <p:pic>
        <p:nvPicPr>
          <p:cNvPr id="27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4131591"/>
            <a:ext cx="180000" cy="180000"/>
          </a:xfrm>
          <a:prstGeom prst="rect">
            <a:avLst/>
          </a:prstGeom>
          <a:noFill/>
        </p:spPr>
      </p:pic>
      <p:pic>
        <p:nvPicPr>
          <p:cNvPr id="28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4846369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3476774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5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twee rechten zijn die gesneden worden door een snijlijn en als zich daarbij het volgende geval voordoet: twee verwisselende binnenhoeken (buitenhoeken) zijn gelijk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twee rechten zijn die gesneden worden door een snijlijn en als zich daarbij het volgende geval voordoet: twee binnenhoeken (buitenhoeken) aan dezelfde kant van de snijlijn zijn elkaars supplement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beide rechten de middelloodlijnen zijn van twee lijnstukken met evenwijdige dragers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82" y="1488806"/>
            <a:ext cx="180000" cy="180000"/>
          </a:xfrm>
          <a:prstGeom prst="rect">
            <a:avLst/>
          </a:prstGeom>
          <a:noFill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82" y="3391582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82" y="5279371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rechten dragers zijn van overstaande zijden van een parallellogram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rechten niet snijdend en niet kruisend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richtingscoëfficiënten gelijk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dragers zijn van gelijke vectoren</a:t>
            </a:r>
          </a:p>
          <a:p>
            <a:pPr marL="431800">
              <a:lnSpc>
                <a:spcPct val="15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endParaRPr lang="nl-BE" dirty="0" smtClean="0">
              <a:latin typeface="AngsanaUPC" pitchFamily="18" charset="-34"/>
              <a:cs typeface="AngsanaUPC" pitchFamily="18" charset="-34"/>
            </a:endParaRPr>
          </a:p>
          <a:p>
            <a:pPr marL="449263" indent="-360363">
              <a:lnSpc>
                <a:spcPct val="150000"/>
              </a:lnSpc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5"/>
            <a:ext cx="180000" cy="180000"/>
          </a:xfrm>
          <a:prstGeom prst="rect">
            <a:avLst/>
          </a:prstGeom>
          <a:noFill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4" y="2158613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47187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7" y="3520771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omgekeerde stelling van </a:t>
            </a:r>
            <a:r>
              <a:rPr lang="nl-BE" sz="2000" dirty="0" err="1" smtClean="0">
                <a:cs typeface="AngsanaUPC" pitchFamily="18" charset="-34"/>
              </a:rPr>
              <a:t>Thales</a:t>
            </a:r>
            <a:endParaRPr lang="nl-BE" sz="2000" dirty="0" smtClean="0">
              <a:cs typeface="AngsanaUPC" pitchFamily="18" charset="-34"/>
            </a:endParaRP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eigenschap van een middenparallel in een driehoek</a:t>
            </a:r>
          </a:p>
          <a:p>
            <a:pPr marL="431800">
              <a:lnSpc>
                <a:spcPct val="150000"/>
              </a:lnSpc>
              <a:buNone/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gebruik te maken van: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1500876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0702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382397"/>
            <a:ext cx="9144000" cy="209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kunnen we bewijzen dat twee rechten </a:t>
            </a:r>
            <a:r>
              <a:rPr kumimoji="0" lang="nl-BE" sz="4000" b="1" i="0" u="none" strike="noStrike" kern="1200" cap="none" spc="0" normalizeH="0" baseline="0" noProof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evenwijdig zijn?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rechte is het beeld van de andere door een verschuiving</a:t>
            </a:r>
            <a:endParaRPr lang="nl-BE" b="1" dirty="0"/>
          </a:p>
        </p:txBody>
      </p:sp>
      <p:grpSp>
        <p:nvGrpSpPr>
          <p:cNvPr id="10" name="Groep 9"/>
          <p:cNvGrpSpPr/>
          <p:nvPr/>
        </p:nvGrpSpPr>
        <p:grpSpPr>
          <a:xfrm>
            <a:off x="0" y="4852986"/>
            <a:ext cx="4077325" cy="1015663"/>
            <a:chOff x="0" y="5842337"/>
            <a:chExt cx="4077325" cy="1015663"/>
          </a:xfrm>
        </p:grpSpPr>
        <p:sp>
          <p:nvSpPr>
            <p:cNvPr id="5" name="Tekstvak 4"/>
            <p:cNvSpPr txBox="1"/>
            <p:nvPr/>
          </p:nvSpPr>
          <p:spPr>
            <a:xfrm>
              <a:off x="0" y="5842337"/>
              <a:ext cx="4077325" cy="10156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2A5A0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b is het schuifbeeld van a door de verschuiving volgens het georiënteerd lijnstuk CD.</a:t>
              </a:r>
            </a:p>
          </p:txBody>
        </p:sp>
        <p:cxnSp>
          <p:nvCxnSpPr>
            <p:cNvPr id="7" name="Rechte verbindingslijn met pijl 6"/>
            <p:cNvCxnSpPr/>
            <p:nvPr/>
          </p:nvCxnSpPr>
          <p:spPr>
            <a:xfrm>
              <a:off x="2293494" y="6505730"/>
              <a:ext cx="269824" cy="1"/>
            </a:xfrm>
            <a:prstGeom prst="straightConnector1">
              <a:avLst/>
            </a:prstGeom>
            <a:ln>
              <a:solidFill>
                <a:srgbClr val="2A5A0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4414" y="1483873"/>
            <a:ext cx="5249919" cy="293822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verschuiving behoudt de evenwijdigheid van rechten.</a:t>
            </a:r>
          </a:p>
        </p:txBody>
      </p:sp>
      <p:pic>
        <p:nvPicPr>
          <p:cNvPr id="9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1100</Words>
  <Application>Microsoft Office PowerPoint</Application>
  <PresentationFormat>Diavoorstelling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Office Theme</vt:lpstr>
      <vt:lpstr>Gereedschapskist  vlakke meetkunde</vt:lpstr>
      <vt:lpstr>Dia 2</vt:lpstr>
      <vt:lpstr>Dia 3</vt:lpstr>
      <vt:lpstr>Door aan te tonen dat:</vt:lpstr>
      <vt:lpstr>Door aan te tonen dat:</vt:lpstr>
      <vt:lpstr>Door aan te tonen dat:</vt:lpstr>
      <vt:lpstr>Door gebruik te maken van:</vt:lpstr>
      <vt:lpstr>Dia 8</vt:lpstr>
      <vt:lpstr>De ene rechte is het beeld van de andere door een verschuiving</vt:lpstr>
      <vt:lpstr>De ene rechte is het beeld van de andere door een puntspiegeling</vt:lpstr>
      <vt:lpstr>De ene rechte is het beeld van de andere door een gelijkvormigheid (homothetie)</vt:lpstr>
      <vt:lpstr>Dia 12</vt:lpstr>
      <vt:lpstr>Eenzelfde rechte staat loodrecht op beide rechten</vt:lpstr>
      <vt:lpstr>Het zijn twee overeenkomstige hoeken</vt:lpstr>
      <vt:lpstr>Het zijn twee verwisselende binnenhoeken (1) </vt:lpstr>
      <vt:lpstr>Het zijn twee verwisselende buitenhoeken (2) </vt:lpstr>
      <vt:lpstr>Het zijn twee binnenhoeken aan dezelfde kant van de snijlijn die elkaars supplement zijn (1)</vt:lpstr>
      <vt:lpstr>Het zijn twee buitenhoeken aan dezelfde kant van de snijlijn die elkaars supplement zijn (2)</vt:lpstr>
      <vt:lpstr>Dia 19</vt:lpstr>
      <vt:lpstr>Het zijn rechten die dragers zijn van overstaande zijden van een parallellogram</vt:lpstr>
      <vt:lpstr>Dia 21</vt:lpstr>
      <vt:lpstr>Dia 22</vt:lpstr>
      <vt:lpstr>Het zijn dragers van gelijke vectoren</vt:lpstr>
      <vt:lpstr>De omgekeerde stelling van Thales</vt:lpstr>
      <vt:lpstr>Dia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127</cp:revision>
  <dcterms:created xsi:type="dcterms:W3CDTF">2013-08-21T19:17:07Z</dcterms:created>
  <dcterms:modified xsi:type="dcterms:W3CDTF">2014-05-25T10:24:41Z</dcterms:modified>
</cp:coreProperties>
</file>