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306" r:id="rId4"/>
    <p:sldId id="305" r:id="rId5"/>
    <p:sldId id="307" r:id="rId6"/>
    <p:sldId id="273" r:id="rId7"/>
    <p:sldId id="280" r:id="rId8"/>
    <p:sldId id="297" r:id="rId9"/>
    <p:sldId id="298" r:id="rId10"/>
    <p:sldId id="302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A5A06"/>
    <a:srgbClr val="0000FF"/>
    <a:srgbClr val="006600"/>
    <a:srgbClr val="008000"/>
    <a:srgbClr val="7ABC32"/>
    <a:srgbClr val="FF9E1D"/>
    <a:srgbClr val="D68B1C"/>
    <a:srgbClr val="D09622"/>
    <a:srgbClr val="CC99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6370338" cy="15637033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65195" y="4650640"/>
            <a:ext cx="7329840" cy="859205"/>
          </a:xfrm>
          <a:effectLst/>
        </p:spPr>
        <p:txBody>
          <a:bodyPr>
            <a:normAutofit/>
          </a:bodyPr>
          <a:lstStyle>
            <a:lvl1pPr algn="l">
              <a:defRPr sz="3600">
                <a:solidFill>
                  <a:srgbClr val="2A5A06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65195" y="5566870"/>
            <a:ext cx="7329840" cy="458115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rgbClr val="7ABC3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1443835"/>
            <a:ext cx="8229600" cy="458115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2A5A06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5" y="2054655"/>
            <a:ext cx="8229600" cy="3918803"/>
          </a:xfrm>
        </p:spPr>
        <p:txBody>
          <a:bodyPr/>
          <a:lstStyle>
            <a:lvl1pPr>
              <a:defRPr sz="2800">
                <a:solidFill>
                  <a:schemeClr val="accent3">
                    <a:lumMod val="50000"/>
                  </a:schemeClr>
                </a:solidFill>
              </a:defRPr>
            </a:lvl1pPr>
            <a:lvl2pPr>
              <a:defRPr>
                <a:solidFill>
                  <a:schemeClr val="accent3">
                    <a:lumMod val="50000"/>
                  </a:schemeClr>
                </a:solidFill>
              </a:defRPr>
            </a:lvl2pPr>
            <a:lvl3pPr>
              <a:defRPr>
                <a:solidFill>
                  <a:schemeClr val="accent3">
                    <a:lumMod val="50000"/>
                  </a:schemeClr>
                </a:solidFill>
              </a:defRPr>
            </a:lvl3pPr>
            <a:lvl4pPr>
              <a:defRPr>
                <a:solidFill>
                  <a:schemeClr val="accent3">
                    <a:lumMod val="50000"/>
                  </a:schemeClr>
                </a:solidFill>
              </a:defRPr>
            </a:lvl4pPr>
            <a:lvl5pPr>
              <a:defRPr>
                <a:solidFill>
                  <a:schemeClr val="accent3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014" y="374900"/>
            <a:ext cx="6558080" cy="763525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7ABC3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76015" y="1291130"/>
            <a:ext cx="6558080" cy="4275740"/>
          </a:xfrm>
        </p:spPr>
        <p:txBody>
          <a:bodyPr/>
          <a:lstStyle>
            <a:lvl1pPr>
              <a:defRPr sz="2800">
                <a:solidFill>
                  <a:schemeClr val="accent3">
                    <a:lumMod val="50000"/>
                  </a:schemeClr>
                </a:solidFill>
              </a:defRPr>
            </a:lvl1pPr>
            <a:lvl2pPr>
              <a:defRPr>
                <a:solidFill>
                  <a:schemeClr val="accent3">
                    <a:lumMod val="50000"/>
                  </a:schemeClr>
                </a:solidFill>
              </a:defRPr>
            </a:lvl2pPr>
            <a:lvl3pPr>
              <a:defRPr>
                <a:solidFill>
                  <a:schemeClr val="accent3">
                    <a:lumMod val="50000"/>
                  </a:schemeClr>
                </a:solidFill>
              </a:defRPr>
            </a:lvl3pPr>
            <a:lvl4pPr>
              <a:defRPr>
                <a:solidFill>
                  <a:schemeClr val="accent3">
                    <a:lumMod val="50000"/>
                  </a:schemeClr>
                </a:solidFill>
              </a:defRPr>
            </a:lvl4pPr>
            <a:lvl5pPr>
              <a:defRPr>
                <a:solidFill>
                  <a:schemeClr val="accent3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3014"/>
            <a:ext cx="8229600" cy="58462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1291130"/>
            <a:ext cx="8229600" cy="53218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accent3">
                    <a:lumMod val="50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8965" y="1882907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7ABC3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8965" y="2512770"/>
            <a:ext cx="4040188" cy="3035058"/>
          </a:xfrm>
        </p:spPr>
        <p:txBody>
          <a:bodyPr/>
          <a:lstStyle>
            <a:lvl1pPr>
              <a:defRPr sz="2400">
                <a:solidFill>
                  <a:schemeClr val="accent3">
                    <a:lumMod val="50000"/>
                  </a:schemeClr>
                </a:solidFill>
              </a:defRPr>
            </a:lvl1pPr>
            <a:lvl2pPr>
              <a:defRPr sz="2000">
                <a:solidFill>
                  <a:schemeClr val="accent3">
                    <a:lumMod val="50000"/>
                  </a:schemeClr>
                </a:solidFill>
              </a:defRPr>
            </a:lvl2pPr>
            <a:lvl3pPr>
              <a:defRPr sz="1800">
                <a:solidFill>
                  <a:schemeClr val="accent3">
                    <a:lumMod val="50000"/>
                  </a:schemeClr>
                </a:solidFill>
              </a:defRPr>
            </a:lvl3pPr>
            <a:lvl4pPr>
              <a:defRPr sz="1600">
                <a:solidFill>
                  <a:schemeClr val="accent3">
                    <a:lumMod val="50000"/>
                  </a:schemeClr>
                </a:solidFill>
              </a:defRPr>
            </a:lvl4pPr>
            <a:lvl5pPr>
              <a:defRPr sz="1600">
                <a:solidFill>
                  <a:schemeClr val="accent3">
                    <a:lumMod val="50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6790" y="1882907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7ABC3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6790" y="2512770"/>
            <a:ext cx="4041775" cy="3035058"/>
          </a:xfrm>
        </p:spPr>
        <p:txBody>
          <a:bodyPr/>
          <a:lstStyle>
            <a:lvl1pPr>
              <a:defRPr sz="2400">
                <a:solidFill>
                  <a:schemeClr val="accent3">
                    <a:lumMod val="50000"/>
                  </a:schemeClr>
                </a:solidFill>
              </a:defRPr>
            </a:lvl1pPr>
            <a:lvl2pPr>
              <a:defRPr sz="2000">
                <a:solidFill>
                  <a:schemeClr val="accent3">
                    <a:lumMod val="50000"/>
                  </a:schemeClr>
                </a:solidFill>
              </a:defRPr>
            </a:lvl2pPr>
            <a:lvl3pPr>
              <a:defRPr sz="1800">
                <a:solidFill>
                  <a:schemeClr val="accent3">
                    <a:lumMod val="50000"/>
                  </a:schemeClr>
                </a:solidFill>
              </a:defRPr>
            </a:lvl3pPr>
            <a:lvl4pPr>
              <a:defRPr sz="1600">
                <a:solidFill>
                  <a:schemeClr val="accent3">
                    <a:lumMod val="50000"/>
                  </a:schemeClr>
                </a:solidFill>
              </a:defRPr>
            </a:lvl4pPr>
            <a:lvl5pPr>
              <a:defRPr sz="1600">
                <a:solidFill>
                  <a:schemeClr val="accent3">
                    <a:lumMod val="50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5/16/2014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5/16/2014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5/16/2014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 cstate="print">
            <a:alphaModFix amt="25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5/16/2014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Relationship Id="rId5" Type="http://schemas.openxmlformats.org/officeDocument/2006/relationships/slide" Target="slide9.xml"/><Relationship Id="rId4" Type="http://schemas.openxmlformats.org/officeDocument/2006/relationships/slide" Target="slide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slide" Target="slide10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4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-1"/>
            <a:ext cx="7320690" cy="5108755"/>
          </a:xfrm>
        </p:spPr>
        <p:txBody>
          <a:bodyPr>
            <a:noAutofit/>
          </a:bodyPr>
          <a:lstStyle/>
          <a:p>
            <a:pPr algn="ctr"/>
            <a:r>
              <a:rPr lang="nl-BE" sz="6000" b="1" dirty="0" smtClean="0"/>
              <a:t>Gereedschapskist </a:t>
            </a:r>
            <a:br>
              <a:rPr lang="nl-BE" sz="6000" b="1" dirty="0" smtClean="0"/>
            </a:br>
            <a:r>
              <a:rPr lang="nl-BE" sz="6000" b="1" dirty="0" smtClean="0"/>
              <a:t>vlakke meetkunde</a:t>
            </a:r>
            <a:endParaRPr lang="nl-BE" sz="6000" b="1" dirty="0"/>
          </a:p>
        </p:txBody>
      </p:sp>
      <p:pic>
        <p:nvPicPr>
          <p:cNvPr id="5122" name="Picture 2" descr="http://www.jovibo.com/WebRoot/StoreLNL/Shops/62818227/4CB7/14D1/AA62/4D16/1B9C/C0A8/29BA/C193/7916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36215" y="4321442"/>
            <a:ext cx="4107785" cy="253655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63920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 descr="C:\Program Files (x86)\Microsoft Office\MEDIA\OFFICE12\Bullets\BD14793_.gif">
            <a:hlinkClick r:id="rId2" action="ppaction://hlinksldjump"/>
          </p:cNvPr>
          <p:cNvPicPr preferRelativeResize="0"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64000" y="6678000"/>
            <a:ext cx="180000" cy="180000"/>
          </a:xfrm>
          <a:prstGeom prst="rect">
            <a:avLst/>
          </a:prstGeom>
          <a:noFill/>
        </p:spPr>
      </p:pic>
      <p:sp>
        <p:nvSpPr>
          <p:cNvPr id="8" name="Titel 3"/>
          <p:cNvSpPr txBox="1">
            <a:spLocks/>
          </p:cNvSpPr>
          <p:nvPr/>
        </p:nvSpPr>
        <p:spPr>
          <a:xfrm>
            <a:off x="0" y="222195"/>
            <a:ext cx="9144000" cy="91623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/>
          <a:p>
            <a:pPr marL="90488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BE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2A5A06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Afstanden tussen punten berekenen + verband van</a:t>
            </a:r>
            <a:r>
              <a:rPr kumimoji="0" lang="nl-BE" sz="3600" b="1" i="0" u="none" strike="noStrike" kern="1200" cap="none" spc="0" normalizeH="0" noProof="0" dirty="0" smtClean="0">
                <a:ln>
                  <a:noFill/>
                </a:ln>
                <a:solidFill>
                  <a:srgbClr val="2A5A06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de vorm x = y + z </a:t>
            </a:r>
            <a:endParaRPr kumimoji="0" lang="nl-BE" sz="3600" b="1" i="0" u="none" strike="noStrike" kern="1200" cap="none" spc="0" normalizeH="0" baseline="0" noProof="0" dirty="0">
              <a:ln>
                <a:noFill/>
              </a:ln>
              <a:solidFill>
                <a:srgbClr val="2A5A06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 cstate="print"/>
          <a:srcRect l="5683" r="16636" b="18616"/>
          <a:stretch>
            <a:fillRect/>
          </a:stretch>
        </p:blipFill>
        <p:spPr bwMode="auto">
          <a:xfrm>
            <a:off x="1648919" y="2103827"/>
            <a:ext cx="5846163" cy="2970000"/>
          </a:xfrm>
          <a:prstGeom prst="rect">
            <a:avLst/>
          </a:prstGeom>
          <a:noFill/>
          <a:ln w="9525">
            <a:solidFill>
              <a:srgbClr val="2A5A06"/>
            </a:solidFill>
            <a:miter lim="800000"/>
            <a:headEnd/>
            <a:tailEnd/>
          </a:ln>
          <a:effectLst/>
        </p:spPr>
      </p:pic>
      <p:sp>
        <p:nvSpPr>
          <p:cNvPr id="5" name="Tekstvak 4"/>
          <p:cNvSpPr txBox="1"/>
          <p:nvPr/>
        </p:nvSpPr>
        <p:spPr>
          <a:xfrm>
            <a:off x="0" y="6457890"/>
            <a:ext cx="4077325" cy="40011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2A5A06"/>
            </a:solidFill>
          </a:ln>
        </p:spPr>
        <p:txBody>
          <a:bodyPr wrap="square" rtlCol="0">
            <a:spAutoFit/>
          </a:bodyPr>
          <a:lstStyle/>
          <a:p>
            <a:r>
              <a:rPr lang="nl-BE" sz="2000" b="1" dirty="0" smtClean="0">
                <a:solidFill>
                  <a:schemeClr val="accent3">
                    <a:lumMod val="50000"/>
                  </a:schemeClr>
                </a:solidFill>
              </a:rPr>
              <a:t>|AC| = |AB| + |BC|</a:t>
            </a:r>
            <a:endParaRPr lang="nl-BE" sz="2000" b="1" dirty="0" smtClean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03309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4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382397"/>
            <a:ext cx="9144000" cy="2093207"/>
          </a:xfrm>
        </p:spPr>
        <p:txBody>
          <a:bodyPr>
            <a:noAutofit/>
          </a:bodyPr>
          <a:lstStyle/>
          <a:p>
            <a:pPr marL="90488" algn="ctr">
              <a:lnSpc>
                <a:spcPct val="150000"/>
              </a:lnSpc>
            </a:pPr>
            <a:r>
              <a:rPr lang="nl-BE" sz="4000" b="1" dirty="0" smtClean="0">
                <a:solidFill>
                  <a:srgbClr val="2A5A06"/>
                </a:solidFill>
              </a:rPr>
              <a:t>Hoe kunnen we bewijzen dat drie punten A, B en C </a:t>
            </a:r>
            <a:r>
              <a:rPr lang="nl-BE" sz="4000" b="1" dirty="0" err="1" smtClean="0">
                <a:solidFill>
                  <a:srgbClr val="2A5A06"/>
                </a:solidFill>
              </a:rPr>
              <a:t>collineair</a:t>
            </a:r>
            <a:r>
              <a:rPr lang="nl-BE" sz="4000" b="1" dirty="0" smtClean="0">
                <a:solidFill>
                  <a:srgbClr val="2A5A06"/>
                </a:solidFill>
              </a:rPr>
              <a:t> zijn</a:t>
            </a:r>
            <a:endParaRPr lang="nl-BE" sz="4000" b="1" dirty="0">
              <a:solidFill>
                <a:srgbClr val="2A5A0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3920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373808"/>
            <a:ext cx="9144000" cy="2110384"/>
          </a:xfrm>
        </p:spPr>
        <p:txBody>
          <a:bodyPr>
            <a:noAutofit/>
          </a:bodyPr>
          <a:lstStyle/>
          <a:p>
            <a:pPr marL="90488" algn="ctr">
              <a:lnSpc>
                <a:spcPct val="150000"/>
              </a:lnSpc>
            </a:pPr>
            <a:r>
              <a:rPr lang="nl-BE" sz="4000" dirty="0" err="1" smtClean="0">
                <a:solidFill>
                  <a:srgbClr val="2A5A06"/>
                </a:solidFill>
              </a:rPr>
              <a:t>Collineaire</a:t>
            </a:r>
            <a:r>
              <a:rPr lang="nl-BE" sz="4000" dirty="0" smtClean="0">
                <a:solidFill>
                  <a:srgbClr val="2A5A06"/>
                </a:solidFill>
              </a:rPr>
              <a:t> punten zijn punten die op één rechte liggen.</a:t>
            </a:r>
            <a:endParaRPr lang="nl-BE" sz="4000" dirty="0">
              <a:solidFill>
                <a:srgbClr val="2A5A06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3920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38424"/>
            <a:ext cx="9144000" cy="5719576"/>
          </a:xfrm>
        </p:spPr>
        <p:txBody>
          <a:bodyPr>
            <a:normAutofit/>
          </a:bodyPr>
          <a:lstStyle/>
          <a:p>
            <a:pPr marL="431800">
              <a:lnSpc>
                <a:spcPct val="200000"/>
              </a:lnSpc>
              <a:buClr>
                <a:schemeClr val="accent3">
                  <a:lumMod val="20000"/>
                  <a:lumOff val="80000"/>
                </a:schemeClr>
              </a:buClr>
              <a:buSzPct val="25000"/>
            </a:pPr>
            <a:r>
              <a:rPr lang="nl-BE" sz="2000" dirty="0" smtClean="0">
                <a:cs typeface="AngsanaUPC" pitchFamily="18" charset="-34"/>
              </a:rPr>
              <a:t>het derde punt gelegen is op de rechte bepaald door de twee andere punten</a:t>
            </a:r>
          </a:p>
          <a:p>
            <a:pPr marL="431800">
              <a:lnSpc>
                <a:spcPct val="200000"/>
              </a:lnSpc>
              <a:buClr>
                <a:schemeClr val="accent3">
                  <a:lumMod val="20000"/>
                  <a:lumOff val="80000"/>
                </a:schemeClr>
              </a:buClr>
              <a:buSzPct val="25000"/>
            </a:pPr>
            <a:r>
              <a:rPr lang="nl-BE" sz="2000" dirty="0" smtClean="0">
                <a:cs typeface="AngsanaUPC" pitchFamily="18" charset="-34"/>
              </a:rPr>
              <a:t>de rechte door A en B samenvalt met de rechte door B en C</a:t>
            </a:r>
          </a:p>
          <a:p>
            <a:pPr marL="431800">
              <a:lnSpc>
                <a:spcPct val="200000"/>
              </a:lnSpc>
              <a:buClr>
                <a:schemeClr val="accent3">
                  <a:lumMod val="20000"/>
                  <a:lumOff val="80000"/>
                </a:schemeClr>
              </a:buClr>
              <a:buSzPct val="25000"/>
            </a:pPr>
            <a:r>
              <a:rPr lang="nl-BE" sz="2000" dirty="0" smtClean="0">
                <a:cs typeface="AngsanaUPC" pitchFamily="18" charset="-34"/>
              </a:rPr>
              <a:t>AB // BC</a:t>
            </a:r>
          </a:p>
          <a:p>
            <a:pPr marL="431800">
              <a:lnSpc>
                <a:spcPct val="200000"/>
              </a:lnSpc>
              <a:buClr>
                <a:schemeClr val="accent3">
                  <a:lumMod val="20000"/>
                  <a:lumOff val="80000"/>
                </a:schemeClr>
              </a:buClr>
              <a:buSzPct val="25000"/>
              <a:buNone/>
            </a:pPr>
            <a:endParaRPr lang="nl-BE" sz="2000" dirty="0" smtClean="0">
              <a:cs typeface="AngsanaUPC" pitchFamily="18" charset="-34"/>
            </a:endParaRPr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0" y="222195"/>
            <a:ext cx="9144000" cy="458115"/>
          </a:xfrm>
        </p:spPr>
        <p:txBody>
          <a:bodyPr>
            <a:normAutofit fontScale="90000"/>
          </a:bodyPr>
          <a:lstStyle/>
          <a:p>
            <a:pPr marL="90488"/>
            <a:r>
              <a:rPr lang="nl-BE" b="1" dirty="0" smtClean="0"/>
              <a:t>Door aan te </a:t>
            </a:r>
            <a:r>
              <a:rPr lang="nl-BE" b="1" smtClean="0"/>
              <a:t>tonen dat</a:t>
            </a:r>
            <a:r>
              <a:rPr lang="nl-BE" b="1" dirty="0" smtClean="0"/>
              <a:t>:</a:t>
            </a:r>
            <a:endParaRPr lang="nl-BE" b="1" dirty="0"/>
          </a:p>
        </p:txBody>
      </p:sp>
      <p:pic>
        <p:nvPicPr>
          <p:cNvPr id="3078" name="Picture 6" descr="C:\Program Files (x86)\Microsoft Office\MEDIA\OFFICE12\Bullets\BD14793_.gif">
            <a:hlinkClick r:id="rId2" action="ppaction://hlinksldjump"/>
          </p:cNvPr>
          <p:cNvPicPr preferRelativeResize="0"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8526" y="1488806"/>
            <a:ext cx="180000" cy="180000"/>
          </a:xfrm>
          <a:prstGeom prst="rect">
            <a:avLst/>
          </a:prstGeom>
          <a:noFill/>
        </p:spPr>
      </p:pic>
      <p:pic>
        <p:nvPicPr>
          <p:cNvPr id="25" name="Picture 6" descr="C:\Program Files (x86)\Microsoft Office\MEDIA\OFFICE12\Bullets\BD14793_.gif">
            <a:hlinkClick r:id="rId4" action="ppaction://hlinksldjump"/>
          </p:cNvPr>
          <p:cNvPicPr preferRelativeResize="0"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8525" y="2147400"/>
            <a:ext cx="180000" cy="180000"/>
          </a:xfrm>
          <a:prstGeom prst="rect">
            <a:avLst/>
          </a:prstGeom>
          <a:noFill/>
        </p:spPr>
      </p:pic>
      <p:pic>
        <p:nvPicPr>
          <p:cNvPr id="26" name="Picture 6" descr="C:\Program Files (x86)\Microsoft Office\MEDIA\OFFICE12\Bullets\BD14793_.gif">
            <a:hlinkClick r:id="rId5" action="ppaction://hlinksldjump"/>
          </p:cNvPr>
          <p:cNvPicPr preferRelativeResize="0"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8525" y="2835973"/>
            <a:ext cx="180000" cy="180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4103309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38424"/>
            <a:ext cx="9144000" cy="5719576"/>
          </a:xfrm>
        </p:spPr>
        <p:txBody>
          <a:bodyPr>
            <a:normAutofit/>
          </a:bodyPr>
          <a:lstStyle/>
          <a:p>
            <a:pPr marL="431800">
              <a:lnSpc>
                <a:spcPct val="200000"/>
              </a:lnSpc>
              <a:buClr>
                <a:schemeClr val="accent3">
                  <a:lumMod val="20000"/>
                  <a:lumOff val="80000"/>
                </a:schemeClr>
              </a:buClr>
              <a:buSzPct val="25000"/>
            </a:pPr>
            <a:r>
              <a:rPr lang="nl-BE" sz="2000" dirty="0" smtClean="0">
                <a:cs typeface="AngsanaUPC" pitchFamily="18" charset="-34"/>
              </a:rPr>
              <a:t>De afstanden tussen de punten berekenen en nagaan of er een verband bestaat van de vorm x = y + z waarbij x, y en z de bekomen afstanden zijn</a:t>
            </a:r>
          </a:p>
          <a:p>
            <a:pPr marL="431800">
              <a:lnSpc>
                <a:spcPct val="200000"/>
              </a:lnSpc>
              <a:buClr>
                <a:schemeClr val="accent3">
                  <a:lumMod val="20000"/>
                  <a:lumOff val="80000"/>
                </a:schemeClr>
              </a:buClr>
              <a:buSzPct val="25000"/>
              <a:buNone/>
            </a:pPr>
            <a:endParaRPr lang="nl-BE" sz="2000" dirty="0" smtClean="0">
              <a:cs typeface="AngsanaUPC" pitchFamily="18" charset="-34"/>
            </a:endParaRPr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0" y="222195"/>
            <a:ext cx="9144000" cy="458115"/>
          </a:xfrm>
        </p:spPr>
        <p:txBody>
          <a:bodyPr>
            <a:normAutofit fontScale="90000"/>
          </a:bodyPr>
          <a:lstStyle/>
          <a:p>
            <a:pPr marL="90488"/>
            <a:r>
              <a:rPr lang="nl-BE" b="1" dirty="0" smtClean="0"/>
              <a:t>Door berekeningen:</a:t>
            </a:r>
            <a:endParaRPr lang="nl-BE" b="1" dirty="0"/>
          </a:p>
        </p:txBody>
      </p:sp>
      <p:pic>
        <p:nvPicPr>
          <p:cNvPr id="3078" name="Picture 6" descr="C:\Program Files (x86)\Microsoft Office\MEDIA\OFFICE12\Bullets\BD14793_.gif">
            <a:hlinkClick r:id="rId2" action="ppaction://hlinksldjump"/>
          </p:cNvPr>
          <p:cNvPicPr preferRelativeResize="0"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8526" y="1488806"/>
            <a:ext cx="180000" cy="180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4103309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4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 txBox="1">
            <a:spLocks/>
          </p:cNvSpPr>
          <p:nvPr/>
        </p:nvSpPr>
        <p:spPr>
          <a:xfrm>
            <a:off x="0" y="2382397"/>
            <a:ext cx="9144000" cy="209320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90488" marR="0" lvl="0" indent="0" algn="ctr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nl-BE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2A5A0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Hoe kunnen we bewijzen dat drie punten</a:t>
            </a:r>
            <a:r>
              <a:rPr kumimoji="0" lang="nl-BE" sz="4000" b="1" i="0" u="none" strike="noStrike" kern="1200" cap="none" spc="0" normalizeH="0" noProof="0" dirty="0" smtClean="0">
                <a:ln>
                  <a:noFill/>
                </a:ln>
                <a:solidFill>
                  <a:srgbClr val="2A5A0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A, B en C </a:t>
            </a:r>
            <a:r>
              <a:rPr kumimoji="0" lang="nl-BE" sz="4000" b="1" i="0" u="none" strike="noStrike" kern="1200" cap="none" spc="0" normalizeH="0" noProof="0" dirty="0" err="1" smtClean="0">
                <a:ln>
                  <a:noFill/>
                </a:ln>
                <a:solidFill>
                  <a:srgbClr val="2A5A0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collineair</a:t>
            </a:r>
            <a:r>
              <a:rPr kumimoji="0" lang="nl-BE" sz="4000" b="1" i="0" u="none" strike="noStrike" kern="1200" cap="none" spc="0" normalizeH="0" noProof="0" dirty="0" smtClean="0">
                <a:ln>
                  <a:noFill/>
                </a:ln>
                <a:solidFill>
                  <a:srgbClr val="2A5A0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zijn?</a:t>
            </a:r>
            <a:endParaRPr kumimoji="0" lang="nl-BE" sz="4000" b="1" i="0" u="none" strike="noStrike" kern="1200" cap="none" spc="0" normalizeH="0" baseline="0" noProof="0" dirty="0">
              <a:ln>
                <a:noFill/>
              </a:ln>
              <a:solidFill>
                <a:srgbClr val="2A5A06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3920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3"/>
          <p:cNvSpPr txBox="1">
            <a:spLocks/>
          </p:cNvSpPr>
          <p:nvPr/>
        </p:nvSpPr>
        <p:spPr>
          <a:xfrm>
            <a:off x="0" y="222195"/>
            <a:ext cx="9144000" cy="91623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/>
          <a:p>
            <a:pPr marL="90488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BE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2A5A06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Het derde</a:t>
            </a:r>
            <a:r>
              <a:rPr kumimoji="0" lang="nl-BE" sz="3600" b="1" i="0" u="none" strike="noStrike" kern="1200" cap="none" spc="0" normalizeH="0" noProof="0" dirty="0" smtClean="0">
                <a:ln>
                  <a:noFill/>
                </a:ln>
                <a:solidFill>
                  <a:srgbClr val="2A5A06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punt is gelegen op de </a:t>
            </a:r>
            <a:r>
              <a:rPr kumimoji="0" lang="nl-BE" sz="3600" b="1" i="0" u="none" strike="noStrike" kern="1200" cap="none" spc="0" normalizeH="0" noProof="0" dirty="0" smtClean="0">
                <a:ln>
                  <a:noFill/>
                </a:ln>
                <a:solidFill>
                  <a:srgbClr val="2A5A06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rechte bepaald </a:t>
            </a:r>
            <a:r>
              <a:rPr kumimoji="0" lang="nl-BE" sz="3600" b="1" i="0" u="none" strike="noStrike" kern="1200" cap="none" spc="0" normalizeH="0" noProof="0" dirty="0" smtClean="0">
                <a:ln>
                  <a:noFill/>
                </a:ln>
                <a:solidFill>
                  <a:srgbClr val="2A5A06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door de twee andere punten</a:t>
            </a:r>
            <a:endParaRPr kumimoji="0" lang="nl-BE" sz="3600" b="1" i="0" u="none" strike="noStrike" kern="1200" cap="none" spc="0" normalizeH="0" baseline="0" noProof="0" dirty="0">
              <a:ln>
                <a:noFill/>
              </a:ln>
              <a:solidFill>
                <a:srgbClr val="2A5A06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9" name="Picture 6" descr="C:\Program Files (x86)\Microsoft Office\MEDIA\OFFICE12\Bullets\BD14793_.gif">
            <a:hlinkClick r:id="rId2" action="ppaction://hlinksldjump"/>
          </p:cNvPr>
          <p:cNvPicPr preferRelativeResize="0"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64000" y="6678000"/>
            <a:ext cx="180000" cy="180000"/>
          </a:xfrm>
          <a:prstGeom prst="rect">
            <a:avLst/>
          </a:prstGeom>
          <a:noFill/>
        </p:spPr>
      </p:pic>
      <p:sp>
        <p:nvSpPr>
          <p:cNvPr id="4" name="Tekstvak 3"/>
          <p:cNvSpPr txBox="1"/>
          <p:nvPr/>
        </p:nvSpPr>
        <p:spPr>
          <a:xfrm>
            <a:off x="0" y="6150114"/>
            <a:ext cx="4077325" cy="70788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2A5A06"/>
            </a:solidFill>
          </a:ln>
        </p:spPr>
        <p:txBody>
          <a:bodyPr wrap="square" rtlCol="0">
            <a:spAutoFit/>
          </a:bodyPr>
          <a:lstStyle/>
          <a:p>
            <a:r>
              <a:rPr lang="nl-BE" sz="2000" b="1" dirty="0" smtClean="0">
                <a:solidFill>
                  <a:schemeClr val="accent3">
                    <a:lumMod val="50000"/>
                  </a:schemeClr>
                </a:solidFill>
              </a:rPr>
              <a:t>C ligt op de rechte bepaald door de punten A en B.</a:t>
            </a:r>
            <a:endParaRPr lang="nl-BE" sz="2000" b="1" dirty="0" smtClean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/>
          <a:srcRect l="4771" t="8067" r="13514" b="8367"/>
          <a:stretch>
            <a:fillRect/>
          </a:stretch>
        </p:blipFill>
        <p:spPr bwMode="auto">
          <a:xfrm>
            <a:off x="1638899" y="2083633"/>
            <a:ext cx="5866202" cy="2970000"/>
          </a:xfrm>
          <a:prstGeom prst="rect">
            <a:avLst/>
          </a:prstGeom>
          <a:noFill/>
          <a:ln w="9525">
            <a:solidFill>
              <a:srgbClr val="2A5A06"/>
            </a:solidFill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4103309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3"/>
          <p:cNvSpPr txBox="1">
            <a:spLocks/>
          </p:cNvSpPr>
          <p:nvPr/>
        </p:nvSpPr>
        <p:spPr>
          <a:xfrm>
            <a:off x="0" y="222195"/>
            <a:ext cx="9144000" cy="91623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/>
          <a:p>
            <a:pPr marL="90488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BE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2A5A06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De rechte door A</a:t>
            </a:r>
            <a:r>
              <a:rPr kumimoji="0" lang="nl-BE" sz="3600" b="1" i="0" u="none" strike="noStrike" kern="1200" cap="none" spc="0" normalizeH="0" noProof="0" dirty="0" smtClean="0">
                <a:ln>
                  <a:noFill/>
                </a:ln>
                <a:solidFill>
                  <a:srgbClr val="2A5A06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en B valt samen met de rechte door B en C</a:t>
            </a:r>
            <a:endParaRPr kumimoji="0" lang="nl-BE" sz="3600" b="1" i="0" u="none" strike="noStrike" kern="1200" cap="none" spc="0" normalizeH="0" baseline="0" noProof="0" dirty="0">
              <a:ln>
                <a:noFill/>
              </a:ln>
              <a:solidFill>
                <a:srgbClr val="2A5A06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5" name="Picture 6" descr="C:\Program Files (x86)\Microsoft Office\MEDIA\OFFICE12\Bullets\BD14793_.gif">
            <a:hlinkClick r:id="rId2" action="ppaction://hlinksldjump"/>
          </p:cNvPr>
          <p:cNvPicPr preferRelativeResize="0"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64000" y="6678000"/>
            <a:ext cx="180000" cy="180000"/>
          </a:xfrm>
          <a:prstGeom prst="rect">
            <a:avLst/>
          </a:prstGeom>
          <a:noFill/>
        </p:spPr>
      </p:pic>
      <p:sp>
        <p:nvSpPr>
          <p:cNvPr id="6" name="Tekstvak 5"/>
          <p:cNvSpPr txBox="1"/>
          <p:nvPr/>
        </p:nvSpPr>
        <p:spPr>
          <a:xfrm>
            <a:off x="0" y="6150114"/>
            <a:ext cx="4077325" cy="70788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2A5A06"/>
            </a:solidFill>
          </a:ln>
        </p:spPr>
        <p:txBody>
          <a:bodyPr wrap="square" rtlCol="0">
            <a:spAutoFit/>
          </a:bodyPr>
          <a:lstStyle/>
          <a:p>
            <a:r>
              <a:rPr lang="nl-BE" sz="2000" b="1" dirty="0" smtClean="0">
                <a:solidFill>
                  <a:schemeClr val="accent3">
                    <a:lumMod val="50000"/>
                  </a:schemeClr>
                </a:solidFill>
              </a:rPr>
              <a:t>De rechte doo</a:t>
            </a:r>
            <a:r>
              <a:rPr lang="nl-BE" sz="2000" b="1" dirty="0" smtClean="0">
                <a:solidFill>
                  <a:schemeClr val="accent3">
                    <a:lumMod val="50000"/>
                  </a:schemeClr>
                </a:solidFill>
              </a:rPr>
              <a:t>r A en </a:t>
            </a:r>
            <a:r>
              <a:rPr lang="nl-BE" sz="2000" b="1" dirty="0" smtClean="0">
                <a:solidFill>
                  <a:schemeClr val="accent3">
                    <a:lumMod val="50000"/>
                  </a:schemeClr>
                </a:solidFill>
              </a:rPr>
              <a:t>B valt samen met de rechte door B en C.</a:t>
            </a:r>
            <a:endParaRPr lang="nl-BE" sz="2000" b="1" dirty="0" smtClean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 cstate="print"/>
          <a:srcRect l="4875" t="4520" r="6480" b="9107"/>
          <a:stretch>
            <a:fillRect/>
          </a:stretch>
        </p:blipFill>
        <p:spPr bwMode="auto">
          <a:xfrm>
            <a:off x="1654847" y="2083634"/>
            <a:ext cx="5834307" cy="2970000"/>
          </a:xfrm>
          <a:prstGeom prst="rect">
            <a:avLst/>
          </a:prstGeom>
          <a:noFill/>
          <a:ln w="9525">
            <a:solidFill>
              <a:srgbClr val="2A5A06"/>
            </a:solidFill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4103309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el 3"/>
          <p:cNvSpPr>
            <a:spLocks noGrp="1"/>
          </p:cNvSpPr>
          <p:nvPr>
            <p:ph type="title"/>
          </p:nvPr>
        </p:nvSpPr>
        <p:spPr>
          <a:xfrm>
            <a:off x="0" y="222195"/>
            <a:ext cx="9144000" cy="458115"/>
          </a:xfrm>
        </p:spPr>
        <p:txBody>
          <a:bodyPr>
            <a:normAutofit fontScale="90000"/>
          </a:bodyPr>
          <a:lstStyle/>
          <a:p>
            <a:pPr marL="90488"/>
            <a:r>
              <a:rPr lang="nl-BE" b="1" dirty="0" smtClean="0"/>
              <a:t>AB // BC</a:t>
            </a:r>
            <a:endParaRPr lang="nl-BE" b="1" dirty="0"/>
          </a:p>
        </p:txBody>
      </p:sp>
      <p:pic>
        <p:nvPicPr>
          <p:cNvPr id="6" name="Picture 6" descr="C:\Program Files (x86)\Microsoft Office\MEDIA\OFFICE12\Bullets\BD14793_.gif">
            <a:hlinkClick r:id="rId2" action="ppaction://hlinksldjump"/>
          </p:cNvPr>
          <p:cNvPicPr preferRelativeResize="0"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64000" y="6678000"/>
            <a:ext cx="180000" cy="180000"/>
          </a:xfrm>
          <a:prstGeom prst="rect">
            <a:avLst/>
          </a:prstGeom>
          <a:noFill/>
        </p:spPr>
      </p:pic>
      <p:sp>
        <p:nvSpPr>
          <p:cNvPr id="5" name="Tekstvak 4"/>
          <p:cNvSpPr txBox="1"/>
          <p:nvPr/>
        </p:nvSpPr>
        <p:spPr>
          <a:xfrm>
            <a:off x="0" y="6150114"/>
            <a:ext cx="4077325" cy="70788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2A5A06"/>
            </a:solidFill>
          </a:ln>
        </p:spPr>
        <p:txBody>
          <a:bodyPr wrap="square" rtlCol="0">
            <a:spAutoFit/>
          </a:bodyPr>
          <a:lstStyle/>
          <a:p>
            <a:r>
              <a:rPr lang="nl-BE" sz="2000" b="1" dirty="0" smtClean="0">
                <a:solidFill>
                  <a:schemeClr val="accent3">
                    <a:lumMod val="50000"/>
                  </a:schemeClr>
                </a:solidFill>
              </a:rPr>
              <a:t>De rechte AB is evenwijdig met de rechte BC; ze vallen samen.</a:t>
            </a:r>
            <a:endParaRPr lang="nl-BE" sz="2000" b="1" dirty="0" smtClean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4" cstate="print"/>
          <a:srcRect l="4875" t="4520" r="6480" b="9107"/>
          <a:stretch>
            <a:fillRect/>
          </a:stretch>
        </p:blipFill>
        <p:spPr bwMode="auto">
          <a:xfrm>
            <a:off x="1654847" y="2083634"/>
            <a:ext cx="5834307" cy="2970000"/>
          </a:xfrm>
          <a:prstGeom prst="rect">
            <a:avLst/>
          </a:prstGeom>
          <a:noFill/>
          <a:ln w="9525">
            <a:solidFill>
              <a:srgbClr val="2A5A06"/>
            </a:solidFill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4103309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2448</TotalTime>
  <Words>211</Words>
  <Application>Microsoft Office PowerPoint</Application>
  <PresentationFormat>Diavoorstelling (4:3)</PresentationFormat>
  <Paragraphs>18</Paragraphs>
  <Slides>10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11" baseType="lpstr">
      <vt:lpstr>Office Theme</vt:lpstr>
      <vt:lpstr>Gereedschapskist  vlakke meetkunde</vt:lpstr>
      <vt:lpstr>Dia 2</vt:lpstr>
      <vt:lpstr>Dia 3</vt:lpstr>
      <vt:lpstr>Door aan te tonen dat:</vt:lpstr>
      <vt:lpstr>Door berekeningen:</vt:lpstr>
      <vt:lpstr>Dia 6</vt:lpstr>
      <vt:lpstr>Dia 7</vt:lpstr>
      <vt:lpstr>Dia 8</vt:lpstr>
      <vt:lpstr>AB // BC</vt:lpstr>
      <vt:lpstr>Dia 10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Julian</dc:creator>
  <cp:lastModifiedBy>Carolien</cp:lastModifiedBy>
  <cp:revision>143</cp:revision>
  <dcterms:created xsi:type="dcterms:W3CDTF">2013-08-21T19:17:07Z</dcterms:created>
  <dcterms:modified xsi:type="dcterms:W3CDTF">2014-05-16T09:29:33Z</dcterms:modified>
</cp:coreProperties>
</file>