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62" r:id="rId6"/>
    <p:sldId id="263" r:id="rId7"/>
    <p:sldId id="264" r:id="rId8"/>
    <p:sldId id="273" r:id="rId9"/>
    <p:sldId id="265" r:id="rId10"/>
    <p:sldId id="291" r:id="rId11"/>
    <p:sldId id="266" r:id="rId12"/>
    <p:sldId id="267" r:id="rId13"/>
    <p:sldId id="274" r:id="rId14"/>
    <p:sldId id="268" r:id="rId15"/>
    <p:sldId id="269" r:id="rId16"/>
    <p:sldId id="270" r:id="rId17"/>
    <p:sldId id="271" r:id="rId18"/>
    <p:sldId id="272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5A06"/>
    <a:srgbClr val="0000FF"/>
    <a:srgbClr val="006600"/>
    <a:srgbClr val="008000"/>
    <a:srgbClr val="7ABC32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6370338" cy="1563703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195" y="4650640"/>
            <a:ext cx="7329840" cy="85920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195" y="5566870"/>
            <a:ext cx="7329840" cy="45811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7ABC3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A5A0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374900"/>
            <a:ext cx="655808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7ABC3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6558080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88290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51277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88290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7ABC3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1277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2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gif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gif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gif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image" Target="../media/image3.gif"/><Relationship Id="rId7" Type="http://schemas.openxmlformats.org/officeDocument/2006/relationships/slide" Target="slide14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3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image" Target="../media/image3.gif"/><Relationship Id="rId7" Type="http://schemas.openxmlformats.org/officeDocument/2006/relationships/slide" Target="slide20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5" Type="http://schemas.openxmlformats.org/officeDocument/2006/relationships/slide" Target="slide18.xml"/><Relationship Id="rId4" Type="http://schemas.openxmlformats.org/officeDocument/2006/relationships/slide" Target="slide1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image" Target="../media/image3.gif"/><Relationship Id="rId7" Type="http://schemas.openxmlformats.org/officeDocument/2006/relationships/slide" Target="slide25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4.xml"/><Relationship Id="rId5" Type="http://schemas.openxmlformats.org/officeDocument/2006/relationships/slide" Target="slide23.xml"/><Relationship Id="rId4" Type="http://schemas.openxmlformats.org/officeDocument/2006/relationships/slide" Target="slide2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3" Type="http://schemas.openxmlformats.org/officeDocument/2006/relationships/image" Target="../media/image3.gif"/><Relationship Id="rId7" Type="http://schemas.openxmlformats.org/officeDocument/2006/relationships/slide" Target="slide31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0.xml"/><Relationship Id="rId5" Type="http://schemas.openxmlformats.org/officeDocument/2006/relationships/slide" Target="slide29.xml"/><Relationship Id="rId4" Type="http://schemas.openxmlformats.org/officeDocument/2006/relationships/slide" Target="slide2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"/>
            <a:ext cx="7320690" cy="5108755"/>
          </a:xfrm>
        </p:spPr>
        <p:txBody>
          <a:bodyPr>
            <a:noAutofit/>
          </a:bodyPr>
          <a:lstStyle/>
          <a:p>
            <a:pPr algn="ctr"/>
            <a:r>
              <a:rPr lang="nl-BE" sz="6000" b="1" dirty="0" smtClean="0"/>
              <a:t>Gereedschapskist </a:t>
            </a:r>
            <a:br>
              <a:rPr lang="nl-BE" sz="6000" b="1" dirty="0" smtClean="0"/>
            </a:br>
            <a:r>
              <a:rPr lang="nl-BE" sz="6000" b="1" dirty="0" smtClean="0"/>
              <a:t>vlakke meetkunde</a:t>
            </a:r>
            <a:endParaRPr lang="nl-BE" sz="6000" b="1" dirty="0"/>
          </a:p>
        </p:txBody>
      </p:sp>
      <p:pic>
        <p:nvPicPr>
          <p:cNvPr id="5122" name="Picture 2" descr="http://www.jovibo.com/WebRoot/StoreLNL/Shops/62818227/4CB7/14D1/AA62/4D16/1B9C/C0A8/29BA/C193/7916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6215" y="4321442"/>
            <a:ext cx="4107785" cy="25365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Ze hebben hetzelfde supplement </a:t>
            </a:r>
            <a:endParaRPr lang="nl-BE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7117" t="16055" r="6894" b="8859"/>
          <a:stretch>
            <a:fillRect/>
          </a:stretch>
        </p:blipFill>
        <p:spPr bwMode="auto">
          <a:xfrm>
            <a:off x="4691922" y="1169233"/>
            <a:ext cx="3927423" cy="2869200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0" y="4919008"/>
            <a:ext cx="4077325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Supplementaire hoeken zijn hoeken waarvan de som 180° is.</a:t>
            </a:r>
          </a:p>
          <a:p>
            <a:endParaRPr lang="nl-BE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Voorbeeld: </a:t>
            </a: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</a:rPr>
              <a:t>α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= 30° en </a:t>
            </a: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</a:rPr>
              <a:t>β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= 150°</a:t>
            </a: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We noemen </a:t>
            </a: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</a:rPr>
              <a:t>α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het supplement van </a:t>
            </a: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</a:rPr>
              <a:t>β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en omgekeerd.</a:t>
            </a:r>
            <a:endParaRPr lang="nl-BE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0" y="390217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accent3">
                    <a:lumMod val="50000"/>
                  </a:schemeClr>
                </a:solidFill>
              </a:rPr>
              <a:t>α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 = </a:t>
            </a:r>
            <a:r>
              <a:rPr lang="el-GR" sz="2000" b="1" dirty="0" smtClean="0">
                <a:solidFill>
                  <a:schemeClr val="accent3">
                    <a:lumMod val="50000"/>
                  </a:schemeClr>
                </a:solidFill>
              </a:rPr>
              <a:t>β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 want beide hoeken hebben hetzelfde supplement.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l="17449" t="6356" r="7332" b="12077"/>
          <a:stretch>
            <a:fillRect/>
          </a:stretch>
        </p:blipFill>
        <p:spPr bwMode="auto">
          <a:xfrm>
            <a:off x="4689368" y="4480559"/>
            <a:ext cx="3911831" cy="1965212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7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Het zijn overstaande hoeken</a:t>
            </a:r>
            <a:endParaRPr lang="nl-BE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0" y="5842337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Overstaande hoeken zijn hoeken waarvan de benen in elkaars verlengde liggen.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0" y="5161348"/>
            <a:ext cx="4077325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Overstaande hoeken zijn even groot.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472" t="9333" r="12299" b="27716"/>
          <a:stretch>
            <a:fillRect/>
          </a:stretch>
        </p:blipFill>
        <p:spPr bwMode="auto">
          <a:xfrm>
            <a:off x="4433052" y="1382843"/>
            <a:ext cx="4235297" cy="3043004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8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122164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benen van de ene hoek zijn evenwijdig met de benen van de andere hoek en ze zijn beide scherp of stomp</a:t>
            </a:r>
            <a:endParaRPr lang="nl-BE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78893" y="1903646"/>
            <a:ext cx="4343621" cy="3312931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sp>
        <p:nvSpPr>
          <p:cNvPr id="8" name="Tekstvak 7"/>
          <p:cNvSpPr txBox="1"/>
          <p:nvPr/>
        </p:nvSpPr>
        <p:spPr>
          <a:xfrm>
            <a:off x="0" y="5842337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Beide hoeken zijn scherp</a:t>
            </a: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Benen zijn evenwijdig</a:t>
            </a: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-&gt; twee even grote hoeken.</a:t>
            </a:r>
          </a:p>
        </p:txBody>
      </p:sp>
      <p:pic>
        <p:nvPicPr>
          <p:cNvPr id="5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122164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benen van de ene hoek staan loodrecht op de benen van de andere hoek en ze zijn beide scherp of stomp zijn</a:t>
            </a:r>
            <a:endParaRPr lang="nl-BE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Loodrecht = er wordt een hoek van 90° gevormd.</a:t>
            </a:r>
          </a:p>
        </p:txBody>
      </p:sp>
      <p:grpSp>
        <p:nvGrpSpPr>
          <p:cNvPr id="12" name="Groep 11"/>
          <p:cNvGrpSpPr/>
          <p:nvPr/>
        </p:nvGrpSpPr>
        <p:grpSpPr>
          <a:xfrm>
            <a:off x="4621996" y="1722759"/>
            <a:ext cx="3917370" cy="4093423"/>
            <a:chOff x="779488" y="2727102"/>
            <a:chExt cx="3437686" cy="3673698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7578" t="5683" r="6761"/>
            <a:stretch>
              <a:fillRect/>
            </a:stretch>
          </p:blipFill>
          <p:spPr bwMode="auto">
            <a:xfrm>
              <a:off x="779488" y="2727102"/>
              <a:ext cx="3437686" cy="3673698"/>
            </a:xfrm>
            <a:prstGeom prst="rect">
              <a:avLst/>
            </a:prstGeom>
            <a:noFill/>
            <a:ln w="9525">
              <a:solidFill>
                <a:srgbClr val="2A5A06"/>
              </a:solidFill>
              <a:miter lim="800000"/>
              <a:headEnd/>
              <a:tailEnd/>
            </a:ln>
            <a:effectLst/>
          </p:spPr>
        </p:pic>
        <p:grpSp>
          <p:nvGrpSpPr>
            <p:cNvPr id="6" name="Groep 5"/>
            <p:cNvGrpSpPr/>
            <p:nvPr/>
          </p:nvGrpSpPr>
          <p:grpSpPr>
            <a:xfrm rot="-300000">
              <a:off x="3615128" y="4514536"/>
              <a:ext cx="224852" cy="227352"/>
              <a:chOff x="4482059" y="5861154"/>
              <a:chExt cx="224852" cy="227352"/>
            </a:xfrm>
          </p:grpSpPr>
          <p:cxnSp>
            <p:nvCxnSpPr>
              <p:cNvPr id="7" name="Rechte verbindingslijn 6"/>
              <p:cNvCxnSpPr/>
              <p:nvPr/>
            </p:nvCxnSpPr>
            <p:spPr>
              <a:xfrm rot="21300000">
                <a:off x="4482059" y="5861154"/>
                <a:ext cx="0" cy="22485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Rechte verbindingslijn 7"/>
              <p:cNvCxnSpPr/>
              <p:nvPr/>
            </p:nvCxnSpPr>
            <p:spPr>
              <a:xfrm flipV="1">
                <a:off x="4484558" y="6086007"/>
                <a:ext cx="222353" cy="249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ep 8"/>
            <p:cNvGrpSpPr/>
            <p:nvPr/>
          </p:nvGrpSpPr>
          <p:grpSpPr>
            <a:xfrm rot="-3240000">
              <a:off x="1276663" y="4274693"/>
              <a:ext cx="224852" cy="227352"/>
              <a:chOff x="4482059" y="5861154"/>
              <a:chExt cx="224852" cy="227352"/>
            </a:xfrm>
          </p:grpSpPr>
          <p:cxnSp>
            <p:nvCxnSpPr>
              <p:cNvPr id="10" name="Rechte verbindingslijn 9"/>
              <p:cNvCxnSpPr/>
              <p:nvPr/>
            </p:nvCxnSpPr>
            <p:spPr>
              <a:xfrm>
                <a:off x="4482059" y="5861154"/>
                <a:ext cx="0" cy="22485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Rechte verbindingslijn 10"/>
              <p:cNvCxnSpPr/>
              <p:nvPr/>
            </p:nvCxnSpPr>
            <p:spPr>
              <a:xfrm flipV="1">
                <a:off x="4484558" y="6086007"/>
                <a:ext cx="222353" cy="249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Tekstvak 12"/>
          <p:cNvSpPr txBox="1"/>
          <p:nvPr/>
        </p:nvSpPr>
        <p:spPr>
          <a:xfrm>
            <a:off x="0" y="4848468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Beide hoeken zijn scherp</a:t>
            </a: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Benen staan loodrecht</a:t>
            </a: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-&gt; twee even grote hoeken.</a:t>
            </a:r>
          </a:p>
        </p:txBody>
      </p:sp>
      <p:pic>
        <p:nvPicPr>
          <p:cNvPr id="14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Ze hebben hetzelfde maatgetal </a:t>
            </a:r>
            <a:endParaRPr lang="nl-BE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l="12905" t="12570" r="11554" b="10164"/>
          <a:stretch>
            <a:fillRect/>
          </a:stretch>
        </p:blipFill>
        <p:spPr bwMode="auto">
          <a:xfrm>
            <a:off x="614597" y="2443396"/>
            <a:ext cx="3597639" cy="2443397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15274" r="6407" b="6397"/>
          <a:stretch>
            <a:fillRect/>
          </a:stretch>
        </p:blipFill>
        <p:spPr bwMode="auto">
          <a:xfrm>
            <a:off x="5156616" y="1948526"/>
            <a:ext cx="3177915" cy="3387972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5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Het zijn twee overeenkomstige hoeken </a:t>
            </a:r>
            <a:endParaRPr lang="nl-BE" b="1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6638" y="1375984"/>
            <a:ext cx="6310725" cy="3660713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0" y="5534561"/>
            <a:ext cx="4077325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a en b zijn evenwijdige rechten, gesneden door een snijlijn</a:t>
            </a:r>
          </a:p>
          <a:p>
            <a:pPr marL="269875" indent="-269875"/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-&gt; overeenkomstige hoeken zijn even groot.</a:t>
            </a:r>
          </a:p>
        </p:txBody>
      </p:sp>
      <p:pic>
        <p:nvPicPr>
          <p:cNvPr id="6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Het zijn twee verwisselende binnenhoeken </a:t>
            </a:r>
            <a:endParaRPr lang="nl-BE" b="1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5232"/>
          <a:stretch>
            <a:fillRect/>
          </a:stretch>
        </p:blipFill>
        <p:spPr bwMode="auto">
          <a:xfrm>
            <a:off x="1414633" y="1366111"/>
            <a:ext cx="6314735" cy="3661200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0" y="5534561"/>
            <a:ext cx="4077325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a en b zijn evenwijdige rechten, gesneden door een snijlijn</a:t>
            </a:r>
          </a:p>
          <a:p>
            <a:pPr marL="269875" indent="-269875"/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-&gt; verwisselende binnenhoeken zijn even groot.</a:t>
            </a:r>
          </a:p>
        </p:txBody>
      </p:sp>
      <p:pic>
        <p:nvPicPr>
          <p:cNvPr id="6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pic>
        <p:nvPicPr>
          <p:cNvPr id="7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16400" y="68304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Het zijn twee verwisselende buitenhoeken </a:t>
            </a:r>
            <a:endParaRPr lang="nl-BE" b="1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16571" y="1361637"/>
            <a:ext cx="6310858" cy="3661200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0" y="5534561"/>
            <a:ext cx="4077325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a en b zijn evenwijdige rechten, gesneden door een snijlijn</a:t>
            </a:r>
          </a:p>
          <a:p>
            <a:pPr marL="269875" indent="-269875">
              <a:tabLst>
                <a:tab pos="269875" algn="l"/>
              </a:tabLst>
            </a:pP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-&gt; verwisselende buitenhoeken zijn even groot.</a:t>
            </a:r>
          </a:p>
        </p:txBody>
      </p:sp>
      <p:pic>
        <p:nvPicPr>
          <p:cNvPr id="6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Het zijn de basishoeken van een gelijkbenige driehoek</a:t>
            </a:r>
            <a:endParaRPr lang="nl-BE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0" y="5842337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gelijkbenige driehoek is een driehoek met </a:t>
            </a:r>
            <a:r>
              <a:rPr lang="nl-BE" sz="2000" smtClean="0">
                <a:solidFill>
                  <a:schemeClr val="accent3">
                    <a:lumMod val="50000"/>
                  </a:schemeClr>
                </a:solidFill>
              </a:rPr>
              <a:t>minstens twee 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even lange zijden.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 l="4997" t="5535" r="7422" b="6653"/>
          <a:stretch>
            <a:fillRect/>
          </a:stretch>
        </p:blipFill>
        <p:spPr bwMode="auto">
          <a:xfrm>
            <a:off x="4691921" y="1259172"/>
            <a:ext cx="3739522" cy="3543917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sp>
        <p:nvSpPr>
          <p:cNvPr id="8" name="Tekstvak 7"/>
          <p:cNvSpPr txBox="1"/>
          <p:nvPr/>
        </p:nvSpPr>
        <p:spPr>
          <a:xfrm>
            <a:off x="0" y="4846557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In een gelijkbenige driehoek zijn de basishoeken even groot.</a:t>
            </a:r>
          </a:p>
        </p:txBody>
      </p:sp>
      <p:pic>
        <p:nvPicPr>
          <p:cNvPr id="7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hoeken worden gevormd door de bissectrice van een hoek </a:t>
            </a:r>
            <a:endParaRPr lang="nl-BE" b="1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10209" r="27172" b="16257"/>
          <a:stretch>
            <a:fillRect/>
          </a:stretch>
        </p:blipFill>
        <p:spPr bwMode="auto">
          <a:xfrm>
            <a:off x="2728210" y="1199214"/>
            <a:ext cx="6049390" cy="3074150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0" y="5842337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bissectrice of deellijn van een hoek is de rechte die de hoek in twee even grote hoeken verdeelt. 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7495082" y="2188564"/>
            <a:ext cx="389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>
                <a:solidFill>
                  <a:srgbClr val="0000FF"/>
                </a:solidFill>
              </a:rPr>
              <a:t>b</a:t>
            </a:r>
            <a:endParaRPr lang="nl-BE" dirty="0">
              <a:solidFill>
                <a:srgbClr val="0000FF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0" y="4540693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De hoeken gevormd door de bissectrice van hoek C zijn even groot. </a:t>
            </a:r>
          </a:p>
        </p:txBody>
      </p:sp>
      <p:pic>
        <p:nvPicPr>
          <p:cNvPr id="8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99107"/>
            <a:ext cx="9144000" cy="2859787"/>
          </a:xfrm>
        </p:spPr>
        <p:txBody>
          <a:bodyPr>
            <a:noAutofit/>
          </a:bodyPr>
          <a:lstStyle/>
          <a:p>
            <a:pPr marL="90488" algn="ctr">
              <a:lnSpc>
                <a:spcPct val="150000"/>
              </a:lnSpc>
            </a:pPr>
            <a:r>
              <a:rPr lang="nl-BE" sz="4000" b="1" dirty="0" smtClean="0">
                <a:solidFill>
                  <a:srgbClr val="2A5A06"/>
                </a:solidFill>
              </a:rPr>
              <a:t>Hoe kunnen we bewijzen dat de maatgetallen van twee hoeken even groot zijn?</a:t>
            </a:r>
            <a:endParaRPr lang="nl-BE" sz="4000" b="1" dirty="0">
              <a:solidFill>
                <a:srgbClr val="2A5A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Het zijn allebei rechte hoeken </a:t>
            </a:r>
            <a:endParaRPr lang="nl-BE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0" y="6457890"/>
            <a:ext cx="4077325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rechte hoek is een hoek van 90°.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599" y="1874292"/>
            <a:ext cx="3117975" cy="2869200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 l="6122" t="4063" r="10509" b="6793"/>
          <a:stretch>
            <a:fillRect/>
          </a:stretch>
        </p:blipFill>
        <p:spPr bwMode="auto">
          <a:xfrm>
            <a:off x="4991723" y="1424066"/>
            <a:ext cx="3312827" cy="3766160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6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Het zijn overeenkomstige hoeken van congruente driehoeken </a:t>
            </a:r>
            <a:endParaRPr lang="nl-BE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0" y="5226784"/>
            <a:ext cx="4077325" cy="16312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Congruente driehoeken zijn driehoeken waarvan de overeenkomstige zijden even lang zijn en de overeenkomstige hoeken even groot.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/>
          <a:srcRect l="7064" t="12276" r="18034" b="5818"/>
          <a:stretch>
            <a:fillRect/>
          </a:stretch>
        </p:blipFill>
        <p:spPr bwMode="auto">
          <a:xfrm>
            <a:off x="4586989" y="1154767"/>
            <a:ext cx="4107305" cy="2583862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 t="7001"/>
          <a:stretch>
            <a:fillRect/>
          </a:stretch>
        </p:blipFill>
        <p:spPr bwMode="auto">
          <a:xfrm>
            <a:off x="4608228" y="4002374"/>
            <a:ext cx="4101057" cy="2584800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sp>
        <p:nvSpPr>
          <p:cNvPr id="7" name="Tekstvak 6"/>
          <p:cNvSpPr txBox="1"/>
          <p:nvPr/>
        </p:nvSpPr>
        <p:spPr>
          <a:xfrm>
            <a:off x="0" y="3908605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De overeenkomstige hoeken van de congruente driehoeken zijn even groot.</a:t>
            </a:r>
          </a:p>
        </p:txBody>
      </p:sp>
      <p:pic>
        <p:nvPicPr>
          <p:cNvPr id="8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Het zijn basishoeken van een gelijkbenig trapezium</a:t>
            </a:r>
            <a:endParaRPr lang="nl-BE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0" y="484655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In een gelijkbenig trapezium zijn de basishoeken even groot.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0" y="5842337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gelijkbenig trapezium is een trapezium waarvan de opstaande zijden even lang zijn.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 l="5253" r="6361" b="5770"/>
          <a:stretch>
            <a:fillRect/>
          </a:stretch>
        </p:blipFill>
        <p:spPr bwMode="auto">
          <a:xfrm>
            <a:off x="1379095" y="1476897"/>
            <a:ext cx="6385810" cy="2517046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6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Het zijn overstaande hoeken van een parallellogram</a:t>
            </a:r>
            <a:endParaRPr lang="nl-BE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0" y="5146357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In een parallellogram zijn de overstaande hoeken even groot.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parallellogram is een vierhoek met 2 paar evenwijdige zijden.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 l="4585" t="6751" r="6161" b="9791"/>
          <a:stretch>
            <a:fillRect/>
          </a:stretch>
        </p:blipFill>
        <p:spPr bwMode="auto">
          <a:xfrm>
            <a:off x="1264802" y="1439056"/>
            <a:ext cx="6614397" cy="2863122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7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ene hoek is het beeld van de andere door een verschuiving</a:t>
            </a:r>
            <a:endParaRPr lang="nl-BE" b="1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 l="4965" r="7147"/>
          <a:stretch>
            <a:fillRect/>
          </a:stretch>
        </p:blipFill>
        <p:spPr bwMode="auto">
          <a:xfrm>
            <a:off x="4406637" y="1298955"/>
            <a:ext cx="4408049" cy="3048191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grpSp>
        <p:nvGrpSpPr>
          <p:cNvPr id="9" name="Groep 8"/>
          <p:cNvGrpSpPr/>
          <p:nvPr/>
        </p:nvGrpSpPr>
        <p:grpSpPr>
          <a:xfrm>
            <a:off x="0" y="4852986"/>
            <a:ext cx="4077325" cy="1015663"/>
            <a:chOff x="0" y="4658114"/>
            <a:chExt cx="4077325" cy="1015663"/>
          </a:xfrm>
        </p:grpSpPr>
        <p:sp>
          <p:nvSpPr>
            <p:cNvPr id="5" name="Tekstvak 4"/>
            <p:cNvSpPr txBox="1"/>
            <p:nvPr/>
          </p:nvSpPr>
          <p:spPr>
            <a:xfrm>
              <a:off x="0" y="4658114"/>
              <a:ext cx="4077325" cy="101566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2A5A06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l-GR" sz="2000" b="1" dirty="0" smtClean="0">
                  <a:solidFill>
                    <a:schemeClr val="accent3">
                      <a:lumMod val="50000"/>
                    </a:schemeClr>
                  </a:solidFill>
                </a:rPr>
                <a:t>β</a:t>
              </a:r>
              <a:r>
                <a:rPr lang="nl-BE" sz="2000" b="1" dirty="0" smtClean="0">
                  <a:solidFill>
                    <a:schemeClr val="accent3">
                      <a:lumMod val="50000"/>
                    </a:schemeClr>
                  </a:solidFill>
                </a:rPr>
                <a:t> is het schuifbeeld van </a:t>
              </a:r>
              <a:r>
                <a:rPr lang="el-GR" sz="2000" b="1" dirty="0" smtClean="0">
                  <a:solidFill>
                    <a:schemeClr val="accent3">
                      <a:lumMod val="50000"/>
                    </a:schemeClr>
                  </a:solidFill>
                </a:rPr>
                <a:t>α</a:t>
              </a:r>
              <a:r>
                <a:rPr lang="nl-BE" sz="2000" b="1" dirty="0" smtClean="0">
                  <a:solidFill>
                    <a:schemeClr val="accent3">
                      <a:lumMod val="50000"/>
                    </a:schemeClr>
                  </a:solidFill>
                </a:rPr>
                <a:t> door de verschuiving volgens het georiënteerd lijnstuk FG.</a:t>
              </a:r>
            </a:p>
          </p:txBody>
        </p:sp>
        <p:cxnSp>
          <p:nvCxnSpPr>
            <p:cNvPr id="7" name="Rechte verbindingslijn met pijl 6"/>
            <p:cNvCxnSpPr/>
            <p:nvPr/>
          </p:nvCxnSpPr>
          <p:spPr>
            <a:xfrm>
              <a:off x="2338464" y="5351488"/>
              <a:ext cx="269824" cy="1"/>
            </a:xfrm>
            <a:prstGeom prst="straightConnector1">
              <a:avLst/>
            </a:prstGeom>
            <a:ln>
              <a:solidFill>
                <a:srgbClr val="2A5A0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kstvak 5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Een verschuiving behoudt de grootte van een hoek.</a:t>
            </a:r>
          </a:p>
        </p:txBody>
      </p:sp>
      <p:pic>
        <p:nvPicPr>
          <p:cNvPr id="8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ene hoek is het beeld van de andere door een spiegeling</a:t>
            </a:r>
            <a:endParaRPr lang="nl-BE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0" y="5160762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accent3">
                    <a:lumMod val="50000"/>
                  </a:schemeClr>
                </a:solidFill>
              </a:rPr>
              <a:t>β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 is het spiegelbeeld van </a:t>
            </a:r>
            <a:r>
              <a:rPr lang="el-GR" sz="2000" b="1" dirty="0" smtClean="0">
                <a:solidFill>
                  <a:schemeClr val="accent3">
                    <a:lumMod val="50000"/>
                  </a:schemeClr>
                </a:solidFill>
              </a:rPr>
              <a:t>α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 ten opzichte van de rechte a.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 l="2651" r="3673"/>
          <a:stretch>
            <a:fillRect/>
          </a:stretch>
        </p:blipFill>
        <p:spPr bwMode="auto">
          <a:xfrm>
            <a:off x="4322400" y="1375348"/>
            <a:ext cx="4486587" cy="3177914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sp>
        <p:nvSpPr>
          <p:cNvPr id="6" name="Tekstvak 5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Een spiegeling behoudt de grootte van een hoek.</a:t>
            </a:r>
          </a:p>
        </p:txBody>
      </p:sp>
      <p:pic>
        <p:nvPicPr>
          <p:cNvPr id="7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ene hoek is het beeld van de andere door een draaiing</a:t>
            </a:r>
            <a:endParaRPr lang="nl-BE" b="1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 l="5927" t="7419" r="2894"/>
          <a:stretch>
            <a:fillRect/>
          </a:stretch>
        </p:blipFill>
        <p:spPr bwMode="auto">
          <a:xfrm>
            <a:off x="4318215" y="1289155"/>
            <a:ext cx="4524932" cy="3156765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0" y="4852986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accent3">
                    <a:lumMod val="50000"/>
                  </a:schemeClr>
                </a:solidFill>
              </a:rPr>
              <a:t>β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 is het draaibeeld van </a:t>
            </a:r>
            <a:r>
              <a:rPr lang="el-GR" sz="2000" b="1" dirty="0" smtClean="0">
                <a:solidFill>
                  <a:schemeClr val="accent3">
                    <a:lumMod val="50000"/>
                  </a:schemeClr>
                </a:solidFill>
              </a:rPr>
              <a:t>α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 door draaiing om het punt C over een hoek van -70°.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Een draaiing behoudt de grootte van een hoek.</a:t>
            </a:r>
          </a:p>
        </p:txBody>
      </p:sp>
      <p:pic>
        <p:nvPicPr>
          <p:cNvPr id="7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ene hoek is het beeld van de andere door een puntspiegeling</a:t>
            </a:r>
            <a:endParaRPr lang="nl-BE" b="1" dirty="0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 cstate="print"/>
          <a:srcRect b="4677"/>
          <a:stretch>
            <a:fillRect/>
          </a:stretch>
        </p:blipFill>
        <p:spPr bwMode="auto">
          <a:xfrm>
            <a:off x="4736893" y="1276741"/>
            <a:ext cx="3783730" cy="4542716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sp>
        <p:nvSpPr>
          <p:cNvPr id="6" name="Tekstvak 5"/>
          <p:cNvSpPr txBox="1"/>
          <p:nvPr/>
        </p:nvSpPr>
        <p:spPr>
          <a:xfrm>
            <a:off x="0" y="615011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puntspiegeling met centrum C is een draaiing over 180° om C.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0" y="4157008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accent3">
                    <a:lumMod val="50000"/>
                  </a:schemeClr>
                </a:solidFill>
              </a:rPr>
              <a:t>β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 is het beeld van </a:t>
            </a:r>
            <a:r>
              <a:rPr lang="el-GR" sz="2000" b="1" dirty="0" smtClean="0">
                <a:solidFill>
                  <a:schemeClr val="accent3">
                    <a:lumMod val="50000"/>
                  </a:schemeClr>
                </a:solidFill>
              </a:rPr>
              <a:t>α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 door de puntspiegeling om C.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0" y="5155287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Een puntspiegeling behoudt de grootte van een hoek.</a:t>
            </a:r>
          </a:p>
        </p:txBody>
      </p:sp>
      <p:pic>
        <p:nvPicPr>
          <p:cNvPr id="9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De ene hoek is het beeld van de andere door een </a:t>
            </a:r>
            <a:r>
              <a:rPr lang="nl-BE" b="1" dirty="0" err="1" smtClean="0"/>
              <a:t>homothetie</a:t>
            </a:r>
            <a:endParaRPr lang="nl-BE" b="1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 l="5291" t="21969" r="6823"/>
          <a:stretch>
            <a:fillRect/>
          </a:stretch>
        </p:blipFill>
        <p:spPr bwMode="auto">
          <a:xfrm>
            <a:off x="4766872" y="1334122"/>
            <a:ext cx="3775247" cy="4309627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0" y="4919008"/>
            <a:ext cx="4077325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</a:t>
            </a:r>
            <a:r>
              <a:rPr lang="nl-BE" sz="2000" dirty="0" err="1" smtClean="0">
                <a:solidFill>
                  <a:schemeClr val="accent3">
                    <a:lumMod val="50000"/>
                  </a:schemeClr>
                </a:solidFill>
              </a:rPr>
              <a:t>homothetie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h met centrum C en factor k is de transformatie van </a:t>
            </a:r>
            <a:r>
              <a:rPr lang="nl-BE" sz="1600" dirty="0" smtClean="0">
                <a:solidFill>
                  <a:schemeClr val="accent3">
                    <a:lumMod val="50000"/>
                  </a:schemeClr>
                </a:solidFill>
              </a:rPr>
              <a:t>∏ 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die elk punt X op X’ afbeeldt zodanig dat de abscis van X’ gelijk is aan k t.o.v. de ijk (0,1) waarbij </a:t>
            </a:r>
            <a:r>
              <a:rPr lang="nl-BE" sz="2000" dirty="0" err="1" smtClean="0">
                <a:solidFill>
                  <a:schemeClr val="accent3">
                    <a:lumMod val="50000"/>
                  </a:schemeClr>
                </a:solidFill>
              </a:rPr>
              <a:t>abs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(C) = 0 en                </a:t>
            </a:r>
            <a:r>
              <a:rPr lang="nl-BE" sz="2000" dirty="0" err="1" smtClean="0">
                <a:solidFill>
                  <a:schemeClr val="accent3">
                    <a:lumMod val="50000"/>
                  </a:schemeClr>
                </a:solidFill>
              </a:rPr>
              <a:t>abs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(X) = 1.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0" y="2912824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accent3">
                    <a:lumMod val="50000"/>
                  </a:schemeClr>
                </a:solidFill>
              </a:rPr>
              <a:t>β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 is het beeld van </a:t>
            </a:r>
            <a:r>
              <a:rPr lang="el-GR" sz="2000" b="1" dirty="0" smtClean="0">
                <a:solidFill>
                  <a:schemeClr val="accent3">
                    <a:lumMod val="50000"/>
                  </a:schemeClr>
                </a:solidFill>
              </a:rPr>
              <a:t>α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 door een </a:t>
            </a:r>
            <a:r>
              <a:rPr lang="nl-BE" sz="2000" b="1" dirty="0" err="1" smtClean="0">
                <a:solidFill>
                  <a:schemeClr val="accent3">
                    <a:lumMod val="50000"/>
                  </a:schemeClr>
                </a:solidFill>
              </a:rPr>
              <a:t>homothetie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 h(C, 2).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0" y="3926093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Een </a:t>
            </a:r>
            <a:r>
              <a:rPr lang="nl-BE" sz="2000" b="1" dirty="0" err="1" smtClean="0">
                <a:solidFill>
                  <a:schemeClr val="accent3">
                    <a:lumMod val="50000"/>
                  </a:schemeClr>
                </a:solidFill>
              </a:rPr>
              <a:t>homothetie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 behoudt de grootte van een hoek.</a:t>
            </a:r>
          </a:p>
        </p:txBody>
      </p:sp>
      <p:pic>
        <p:nvPicPr>
          <p:cNvPr id="8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916230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Het zijn overeenkomstige hoeken van gelijkvormige driehoeken </a:t>
            </a:r>
            <a:endParaRPr lang="nl-BE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0" y="5226784"/>
            <a:ext cx="4077325" cy="16312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Gelijkvormige driehoeken zijn driehoeken waarbij de overeenkomstige hoeken even groot zijn en de overeenkomstige zijden dezelfde verhouding hebben.</a:t>
            </a:r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/>
          <a:srcRect l="10646" t="4989" r="13425" b="3784"/>
          <a:stretch>
            <a:fillRect/>
          </a:stretch>
        </p:blipFill>
        <p:spPr bwMode="auto">
          <a:xfrm>
            <a:off x="4586991" y="1274164"/>
            <a:ext cx="4095099" cy="3672590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sp>
        <p:nvSpPr>
          <p:cNvPr id="7" name="Tekstvak 6"/>
          <p:cNvSpPr txBox="1"/>
          <p:nvPr/>
        </p:nvSpPr>
        <p:spPr>
          <a:xfrm>
            <a:off x="0" y="3932155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Overeenkomstige hoeken zijn gelijk.</a:t>
            </a: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Overeenkomstige zijden hebben dezelfde verhouding, </a:t>
            </a:r>
            <a:r>
              <a:rPr lang="nl-BE" sz="2000" b="1" dirty="0" err="1" smtClean="0">
                <a:solidFill>
                  <a:schemeClr val="accent3">
                    <a:lumMod val="50000"/>
                  </a:schemeClr>
                </a:solidFill>
              </a:rPr>
              <a:t>nl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. 2.</a:t>
            </a:r>
          </a:p>
        </p:txBody>
      </p:sp>
      <p:pic>
        <p:nvPicPr>
          <p:cNvPr id="6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8424"/>
            <a:ext cx="9144000" cy="5719576"/>
          </a:xfrm>
        </p:spPr>
        <p:txBody>
          <a:bodyPr>
            <a:normAutofit/>
          </a:bodyPr>
          <a:lstStyle/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ze hetzelfde complement hebben 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ze hetzelfde supplement hebben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het overstaande hoeken zijn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benen  van de ene hoek evenwijdig zijn met de benen van de andere hoek en ze beide scherp of stomp zijn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benen van de ene hoek loodrecht staan op de benen van de andere hoek en ze beide scherp of stomp zijn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ze hetzelfde maatgetal hebben (bv. na berekening)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Door aan te tonen dat:</a:t>
            </a:r>
            <a:endParaRPr lang="nl-BE" b="1" dirty="0"/>
          </a:p>
        </p:txBody>
      </p:sp>
      <p:pic>
        <p:nvPicPr>
          <p:cNvPr id="3078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6" y="1488806"/>
            <a:ext cx="180000" cy="180000"/>
          </a:xfrm>
          <a:prstGeom prst="rect">
            <a:avLst/>
          </a:prstGeom>
          <a:noFill/>
        </p:spPr>
      </p:pic>
      <p:pic>
        <p:nvPicPr>
          <p:cNvPr id="25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2147400"/>
            <a:ext cx="180000" cy="180000"/>
          </a:xfrm>
          <a:prstGeom prst="rect">
            <a:avLst/>
          </a:prstGeom>
          <a:noFill/>
        </p:spPr>
      </p:pic>
      <p:pic>
        <p:nvPicPr>
          <p:cNvPr id="26" name="Picture 6" descr="C:\Program Files (x86)\Microsoft Office\MEDIA\OFFICE12\Bullets\BD14793_.gif">
            <a:hlinkClick r:id="rId5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2835973"/>
            <a:ext cx="180000" cy="180000"/>
          </a:xfrm>
          <a:prstGeom prst="rect">
            <a:avLst/>
          </a:prstGeom>
          <a:noFill/>
        </p:spPr>
      </p:pic>
      <p:pic>
        <p:nvPicPr>
          <p:cNvPr id="27" name="Picture 6" descr="C:\Program Files (x86)\Microsoft Office\MEDIA\OFFICE12\Bullets\BD14793_.gif">
            <a:hlinkClick r:id="rId6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4761178"/>
            <a:ext cx="180000" cy="180000"/>
          </a:xfrm>
          <a:prstGeom prst="rect">
            <a:avLst/>
          </a:prstGeom>
          <a:noFill/>
        </p:spPr>
      </p:pic>
      <p:pic>
        <p:nvPicPr>
          <p:cNvPr id="28" name="Picture 6" descr="C:\Program Files (x86)\Microsoft Office\MEDIA\OFFICE12\Bullets\BD14793_.gif">
            <a:hlinkClick r:id="rId7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6060573"/>
            <a:ext cx="180000" cy="180000"/>
          </a:xfrm>
          <a:prstGeom prst="rect">
            <a:avLst/>
          </a:prstGeom>
          <a:noFill/>
        </p:spPr>
      </p:pic>
      <p:pic>
        <p:nvPicPr>
          <p:cNvPr id="10" name="Picture 6" descr="C:\Program Files (x86)\Microsoft Office\MEDIA\OFFICE12\Bullets\BD14793_.gif">
            <a:hlinkClick r:id="rId8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872" y="3476774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Het zijn scherpe hoeken met dezelfde tangens </a:t>
            </a:r>
            <a:endParaRPr lang="nl-BE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0" y="5842337"/>
            <a:ext cx="5231567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Tangens = overstaande zijde / aanliggende zijde </a:t>
            </a:r>
          </a:p>
          <a:p>
            <a:endParaRPr lang="nl-BE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In een rechthoekige driehoek (één hoek 90°).</a:t>
            </a: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 l="8042" t="10041" r="3777" b="5525"/>
          <a:stretch>
            <a:fillRect/>
          </a:stretch>
        </p:blipFill>
        <p:spPr bwMode="auto">
          <a:xfrm>
            <a:off x="1373839" y="1289154"/>
            <a:ext cx="6396322" cy="3372788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sp>
        <p:nvSpPr>
          <p:cNvPr id="6" name="Tekstvak 5"/>
          <p:cNvSpPr txBox="1"/>
          <p:nvPr/>
        </p:nvSpPr>
        <p:spPr>
          <a:xfrm>
            <a:off x="0" y="5161347"/>
            <a:ext cx="3087974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Tangens 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hoeken C en D 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= 1</a:t>
            </a:r>
          </a:p>
        </p:txBody>
      </p:sp>
      <p:pic>
        <p:nvPicPr>
          <p:cNvPr id="7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grpSp>
        <p:nvGrpSpPr>
          <p:cNvPr id="8" name="Groep 7"/>
          <p:cNvGrpSpPr/>
          <p:nvPr/>
        </p:nvGrpSpPr>
        <p:grpSpPr>
          <a:xfrm>
            <a:off x="2653259" y="3792512"/>
            <a:ext cx="239844" cy="239843"/>
            <a:chOff x="6280879" y="5021705"/>
            <a:chExt cx="239844" cy="239843"/>
          </a:xfrm>
        </p:grpSpPr>
        <p:cxnSp>
          <p:nvCxnSpPr>
            <p:cNvPr id="9" name="Rechte verbindingslijn 8"/>
            <p:cNvCxnSpPr/>
            <p:nvPr/>
          </p:nvCxnSpPr>
          <p:spPr>
            <a:xfrm>
              <a:off x="6520721" y="5021705"/>
              <a:ext cx="0" cy="2248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 flipH="1">
              <a:off x="6280879" y="5246557"/>
              <a:ext cx="239844" cy="149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ep 10"/>
          <p:cNvGrpSpPr/>
          <p:nvPr/>
        </p:nvGrpSpPr>
        <p:grpSpPr>
          <a:xfrm>
            <a:off x="6448269" y="3795010"/>
            <a:ext cx="239844" cy="239843"/>
            <a:chOff x="6280879" y="5021705"/>
            <a:chExt cx="239844" cy="239843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6520721" y="5021705"/>
              <a:ext cx="0" cy="2248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 flipH="1">
              <a:off x="6280879" y="5246557"/>
              <a:ext cx="239844" cy="149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Het zijn scherpe hoeken met dezelfde sinus </a:t>
            </a:r>
            <a:endParaRPr lang="nl-BE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-1" y="5842337"/>
            <a:ext cx="497673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Sinus = overstaande zijde / schuine zijde </a:t>
            </a:r>
          </a:p>
          <a:p>
            <a:endParaRPr lang="nl-BE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In een rechthoekige driehoek (één hoek 90°).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0" y="5161347"/>
            <a:ext cx="3192906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Sinus 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hoeken C en D 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= 0,707</a:t>
            </a:r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 l="4372" t="6204" r="4098" b="8888"/>
          <a:stretch>
            <a:fillRect/>
          </a:stretch>
        </p:blipFill>
        <p:spPr bwMode="auto">
          <a:xfrm>
            <a:off x="1181549" y="1319135"/>
            <a:ext cx="6780902" cy="3177915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7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grpSp>
        <p:nvGrpSpPr>
          <p:cNvPr id="8" name="Groep 7"/>
          <p:cNvGrpSpPr/>
          <p:nvPr/>
        </p:nvGrpSpPr>
        <p:grpSpPr>
          <a:xfrm>
            <a:off x="6595672" y="3897443"/>
            <a:ext cx="239844" cy="239843"/>
            <a:chOff x="6280879" y="5021705"/>
            <a:chExt cx="239844" cy="239843"/>
          </a:xfrm>
        </p:grpSpPr>
        <p:cxnSp>
          <p:nvCxnSpPr>
            <p:cNvPr id="9" name="Rechte verbindingslijn 8"/>
            <p:cNvCxnSpPr/>
            <p:nvPr/>
          </p:nvCxnSpPr>
          <p:spPr>
            <a:xfrm>
              <a:off x="6520721" y="5021705"/>
              <a:ext cx="0" cy="2248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 flipH="1">
              <a:off x="6280879" y="5246557"/>
              <a:ext cx="239844" cy="149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ep 10"/>
          <p:cNvGrpSpPr/>
          <p:nvPr/>
        </p:nvGrpSpPr>
        <p:grpSpPr>
          <a:xfrm>
            <a:off x="2728210" y="3897443"/>
            <a:ext cx="239844" cy="239843"/>
            <a:chOff x="6280879" y="5021705"/>
            <a:chExt cx="239844" cy="239843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6520721" y="5021705"/>
              <a:ext cx="0" cy="2248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 flipH="1">
              <a:off x="6280879" y="5246557"/>
              <a:ext cx="239844" cy="149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Het zijn scherpe hoeken met dezelfde cosinus</a:t>
            </a:r>
            <a:endParaRPr lang="nl-BE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-2" y="5842337"/>
            <a:ext cx="496174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Cosinus = aanliggende zijde / schuine zijde </a:t>
            </a:r>
          </a:p>
          <a:p>
            <a:endParaRPr lang="nl-BE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In een rechthoekige driehoek (één hoek 90°).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-1" y="5161347"/>
            <a:ext cx="3432749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Cosinus 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hoeken C en D = 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0,707</a:t>
            </a: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 l="5882" t="7580" r="4906" b="6886"/>
          <a:stretch>
            <a:fillRect/>
          </a:stretch>
        </p:blipFill>
        <p:spPr bwMode="auto">
          <a:xfrm>
            <a:off x="1498958" y="1289153"/>
            <a:ext cx="6146085" cy="3373200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7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grpSp>
        <p:nvGrpSpPr>
          <p:cNvPr id="8" name="Groep 7"/>
          <p:cNvGrpSpPr/>
          <p:nvPr/>
        </p:nvGrpSpPr>
        <p:grpSpPr>
          <a:xfrm>
            <a:off x="6685614" y="3717561"/>
            <a:ext cx="239844" cy="239843"/>
            <a:chOff x="6280879" y="5021705"/>
            <a:chExt cx="239844" cy="239843"/>
          </a:xfrm>
        </p:grpSpPr>
        <p:cxnSp>
          <p:nvCxnSpPr>
            <p:cNvPr id="9" name="Rechte verbindingslijn 8"/>
            <p:cNvCxnSpPr/>
            <p:nvPr/>
          </p:nvCxnSpPr>
          <p:spPr>
            <a:xfrm>
              <a:off x="6520721" y="5021705"/>
              <a:ext cx="0" cy="2248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 flipH="1">
              <a:off x="6280879" y="5246557"/>
              <a:ext cx="239844" cy="149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ep 10"/>
          <p:cNvGrpSpPr/>
          <p:nvPr/>
        </p:nvGrpSpPr>
        <p:grpSpPr>
          <a:xfrm>
            <a:off x="3072984" y="3717562"/>
            <a:ext cx="239844" cy="239843"/>
            <a:chOff x="6280879" y="5021705"/>
            <a:chExt cx="239844" cy="239843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6520721" y="5021705"/>
              <a:ext cx="0" cy="22485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 flipH="1">
              <a:off x="6280879" y="5246557"/>
              <a:ext cx="239844" cy="149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0" y="5842337"/>
            <a:ext cx="4077325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bissectrice of deellijn van een hoek is een rechte die de hoek in twee even grote hoeken verdeelt.</a:t>
            </a:r>
            <a:endParaRPr lang="nl-BE" sz="20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0" y="3032744"/>
            <a:ext cx="4077325" cy="2554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Omgekeerde bissectricestelling:</a:t>
            </a: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Elk punt dat op gelijke afstanden ligt van de twee benen van een hoek, ligt op de deellijn van deze hoek.</a:t>
            </a:r>
          </a:p>
          <a:p>
            <a:endParaRPr lang="nl-BE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X ligt op gelijke afstanden van de benen van hoek A en ligt dus op de deellijn van die hoek.</a:t>
            </a:r>
          </a:p>
        </p:txBody>
      </p:sp>
      <p:pic>
        <p:nvPicPr>
          <p:cNvPr id="6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9" name="Titel 3"/>
          <p:cNvSpPr txBox="1">
            <a:spLocks/>
          </p:cNvSpPr>
          <p:nvPr/>
        </p:nvSpPr>
        <p:spPr>
          <a:xfrm>
            <a:off x="0" y="222195"/>
            <a:ext cx="9144000" cy="4581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90488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 omgekeerde bissectrice</a:t>
            </a:r>
            <a:r>
              <a:rPr lang="nl-BE" sz="3200" b="1" dirty="0" smtClean="0">
                <a:solidFill>
                  <a:srgbClr val="2A5A06"/>
                </a:solidFill>
                <a:latin typeface="+mj-lt"/>
                <a:ea typeface="+mj-ea"/>
                <a:cs typeface="+mj-cs"/>
              </a:rPr>
              <a:t>stelling</a:t>
            </a:r>
            <a:endParaRPr kumimoji="0" lang="nl-BE" sz="3200" b="1" i="0" u="none" strike="noStrike" kern="1200" cap="none" spc="0" normalizeH="0" baseline="0" noProof="0" dirty="0">
              <a:ln>
                <a:noFill/>
              </a:ln>
              <a:solidFill>
                <a:srgbClr val="2A5A0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4" cstate="print"/>
          <a:srcRect l="4268" t="6695" r="12427" b="4332"/>
          <a:stretch>
            <a:fillRect/>
          </a:stretch>
        </p:blipFill>
        <p:spPr bwMode="auto">
          <a:xfrm>
            <a:off x="4246481" y="1289153"/>
            <a:ext cx="4702646" cy="3252867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0" y="4303455"/>
            <a:ext cx="4077325" cy="2554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omtrekshoek van een cirkel is een hoek waarvan het hoekpunt op de cirkel ligt en waarvan beide benen de cirkel snijden.</a:t>
            </a:r>
          </a:p>
          <a:p>
            <a:endParaRPr lang="nl-BE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Een middelpuntshoek van een cirkel is een hoek met als hoekpunt het middelpunt van de cirkel.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0" y="2388168"/>
            <a:ext cx="4077325" cy="163121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Hoek O = (1/2) * hoek M</a:t>
            </a:r>
          </a:p>
          <a:p>
            <a:pPr marL="269875" indent="-269875"/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-&gt; eigenschap omtrekshoek: een omtrekshoek is de helft van de middelpuntshoek die op dezelfde boog staat. </a:t>
            </a:r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7660" y="1184222"/>
            <a:ext cx="3826733" cy="3837483"/>
          </a:xfrm>
          <a:prstGeom prst="rect">
            <a:avLst/>
          </a:prstGeom>
          <a:noFill/>
          <a:ln w="9525">
            <a:solidFill>
              <a:srgbClr val="2A5A06"/>
            </a:solidFill>
            <a:miter lim="800000"/>
            <a:headEnd/>
            <a:tailEnd/>
          </a:ln>
          <a:effectLst/>
        </p:spPr>
      </p:pic>
      <p:pic>
        <p:nvPicPr>
          <p:cNvPr id="7" name="Picture 6" descr="C:\Program Files (x86)\Microsoft Office\MEDIA\OFFICE12\Bullets\BD14793_.gif">
            <a:hlinkClick r:id="rId3" action="ppaction://hlinksldjump"/>
          </p:cNvPr>
          <p:cNvPicPr preferRelativeResize="0"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  <p:sp>
        <p:nvSpPr>
          <p:cNvPr id="8" name="Titel 3"/>
          <p:cNvSpPr txBox="1">
            <a:spLocks/>
          </p:cNvSpPr>
          <p:nvPr/>
        </p:nvSpPr>
        <p:spPr>
          <a:xfrm>
            <a:off x="0" y="222195"/>
            <a:ext cx="9144000" cy="4581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90488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Betrekkingen tussen booglengten</a:t>
            </a:r>
            <a:r>
              <a:rPr kumimoji="0" lang="nl-BE" sz="3200" b="1" i="0" u="none" strike="noStrike" kern="1200" cap="none" spc="0" normalizeH="0" noProof="0" dirty="0" smtClean="0">
                <a:ln>
                  <a:noFill/>
                </a:ln>
                <a:solidFill>
                  <a:srgbClr val="2A5A0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en hoeken</a:t>
            </a:r>
            <a:endParaRPr kumimoji="0" lang="nl-BE" sz="3200" b="1" i="0" u="none" strike="noStrike" kern="1200" cap="none" spc="0" normalizeH="0" baseline="0" noProof="0" dirty="0">
              <a:ln>
                <a:noFill/>
              </a:ln>
              <a:solidFill>
                <a:srgbClr val="2A5A0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8425"/>
            <a:ext cx="9144000" cy="5719576"/>
          </a:xfrm>
        </p:spPr>
        <p:txBody>
          <a:bodyPr>
            <a:normAutofit/>
          </a:bodyPr>
          <a:lstStyle/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het twee overeenkomstige hoeken zijn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het twee verwisselende binnenhoeken zijn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het twee verwisselende buitenhoeken zijn</a:t>
            </a:r>
          </a:p>
          <a:p>
            <a:pPr marL="831850" lvl="1">
              <a:lnSpc>
                <a:spcPct val="200000"/>
              </a:lnSpc>
            </a:pPr>
            <a:r>
              <a:rPr lang="nl-BE" sz="1800" dirty="0" smtClean="0">
                <a:cs typeface="AngsanaUPC" pitchFamily="18" charset="-34"/>
              </a:rPr>
              <a:t>allemaal bij evenwijdige rechten gesneden door een snijlijn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het basishoeken zijn van een gelijkbenige driehoek 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het hoeken zijn die gevormd worden door een bissectrice van een hoek 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het allebei rechte hoeken zijn</a:t>
            </a:r>
          </a:p>
          <a:p>
            <a:pPr marL="431800">
              <a:lnSpc>
                <a:spcPct val="150000"/>
              </a:lnSpc>
            </a:pPr>
            <a:endParaRPr lang="nl-BE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Door aan te tonen dat:</a:t>
            </a:r>
            <a:endParaRPr lang="nl-BE" b="1" dirty="0"/>
          </a:p>
        </p:txBody>
      </p:sp>
      <p:pic>
        <p:nvPicPr>
          <p:cNvPr id="5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882" y="1488806"/>
            <a:ext cx="180000" cy="180000"/>
          </a:xfrm>
          <a:prstGeom prst="rect">
            <a:avLst/>
          </a:prstGeom>
          <a:noFill/>
        </p:spPr>
      </p:pic>
      <p:pic>
        <p:nvPicPr>
          <p:cNvPr id="6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2132409"/>
            <a:ext cx="180000" cy="180000"/>
          </a:xfrm>
          <a:prstGeom prst="rect">
            <a:avLst/>
          </a:prstGeom>
          <a:noFill/>
        </p:spPr>
      </p:pic>
      <p:pic>
        <p:nvPicPr>
          <p:cNvPr id="7" name="Picture 6" descr="C:\Program Files (x86)\Microsoft Office\MEDIA\OFFICE12\Bullets\BD14793_.gif">
            <a:hlinkClick r:id="rId5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7" y="4105385"/>
            <a:ext cx="180000" cy="180000"/>
          </a:xfrm>
          <a:prstGeom prst="rect">
            <a:avLst/>
          </a:prstGeom>
          <a:noFill/>
        </p:spPr>
      </p:pic>
      <p:pic>
        <p:nvPicPr>
          <p:cNvPr id="8" name="Picture 6" descr="C:\Program Files (x86)\Microsoft Office\MEDIA\OFFICE12\Bullets\BD14793_.gif">
            <a:hlinkClick r:id="rId6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6" y="4776167"/>
            <a:ext cx="180000" cy="180000"/>
          </a:xfrm>
          <a:prstGeom prst="rect">
            <a:avLst/>
          </a:prstGeom>
          <a:noFill/>
        </p:spPr>
      </p:pic>
      <p:pic>
        <p:nvPicPr>
          <p:cNvPr id="9" name="Picture 6" descr="C:\Program Files (x86)\Microsoft Office\MEDIA\OFFICE12\Bullets\BD14793_.gif">
            <a:hlinkClick r:id="rId7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5445975"/>
            <a:ext cx="180000" cy="180000"/>
          </a:xfrm>
          <a:prstGeom prst="rect">
            <a:avLst/>
          </a:prstGeom>
          <a:noFill/>
        </p:spPr>
      </p:pic>
      <p:pic>
        <p:nvPicPr>
          <p:cNvPr id="10" name="Picture 6" descr="C:\Program Files (x86)\Microsoft Office\MEDIA\OFFICE12\Bullets\BD14793_.gif">
            <a:hlinkClick r:id="rId8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872" y="2835973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8424"/>
            <a:ext cx="9144000" cy="5719576"/>
          </a:xfrm>
        </p:spPr>
        <p:txBody>
          <a:bodyPr>
            <a:normAutofit/>
          </a:bodyPr>
          <a:lstStyle/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het overeenkomstige hoeken zijn van congruente driehoeken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het basishoeken zijn van een gelijkbenig trapezium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het overstaande hoeken zijn van een parallellogram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ene hoek het beeld is van de andere door een verschuiving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ene hoek het beeld is van de andere door een spiegeling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ene hoek het beeld is van de andere door een draaiing</a:t>
            </a:r>
          </a:p>
          <a:p>
            <a:pPr marL="431800">
              <a:lnSpc>
                <a:spcPct val="15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endParaRPr lang="nl-BE" dirty="0" smtClean="0">
              <a:latin typeface="AngsanaUPC" pitchFamily="18" charset="-34"/>
              <a:cs typeface="AngsanaUPC" pitchFamily="18" charset="-34"/>
            </a:endParaRPr>
          </a:p>
          <a:p>
            <a:pPr marL="449263" indent="-360363">
              <a:lnSpc>
                <a:spcPct val="150000"/>
              </a:lnSpc>
            </a:pPr>
            <a:endParaRPr lang="nl-BE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Door aan te tonen dat:</a:t>
            </a:r>
            <a:endParaRPr lang="nl-BE" b="1" dirty="0"/>
          </a:p>
        </p:txBody>
      </p:sp>
      <p:pic>
        <p:nvPicPr>
          <p:cNvPr id="5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6" y="1488805"/>
            <a:ext cx="180000" cy="180000"/>
          </a:xfrm>
          <a:prstGeom prst="rect">
            <a:avLst/>
          </a:prstGeom>
          <a:noFill/>
        </p:spPr>
      </p:pic>
      <p:pic>
        <p:nvPicPr>
          <p:cNvPr id="6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4" y="2158613"/>
            <a:ext cx="180000" cy="180000"/>
          </a:xfrm>
          <a:prstGeom prst="rect">
            <a:avLst/>
          </a:prstGeom>
          <a:noFill/>
        </p:spPr>
      </p:pic>
      <p:pic>
        <p:nvPicPr>
          <p:cNvPr id="7" name="Picture 6" descr="C:\Program Files (x86)\Microsoft Office\MEDIA\OFFICE12\Bullets\BD14793_.gif">
            <a:hlinkClick r:id="rId5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2847187"/>
            <a:ext cx="180000" cy="180000"/>
          </a:xfrm>
          <a:prstGeom prst="rect">
            <a:avLst/>
          </a:prstGeom>
          <a:noFill/>
        </p:spPr>
      </p:pic>
      <p:pic>
        <p:nvPicPr>
          <p:cNvPr id="8" name="Picture 6" descr="C:\Program Files (x86)\Microsoft Office\MEDIA\OFFICE12\Bullets\BD14793_.gif">
            <a:hlinkClick r:id="rId6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7" y="3520771"/>
            <a:ext cx="180000" cy="180000"/>
          </a:xfrm>
          <a:prstGeom prst="rect">
            <a:avLst/>
          </a:prstGeom>
          <a:noFill/>
        </p:spPr>
      </p:pic>
      <p:pic>
        <p:nvPicPr>
          <p:cNvPr id="9" name="Picture 6" descr="C:\Program Files (x86)\Microsoft Office\MEDIA\OFFICE12\Bullets\BD14793_.gif">
            <a:hlinkClick r:id="rId7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882" y="4160599"/>
            <a:ext cx="180000" cy="180000"/>
          </a:xfrm>
          <a:prstGeom prst="rect">
            <a:avLst/>
          </a:prstGeom>
          <a:noFill/>
        </p:spPr>
      </p:pic>
      <p:pic>
        <p:nvPicPr>
          <p:cNvPr id="10" name="Picture 6" descr="C:\Program Files (x86)\Microsoft Office\MEDIA\OFFICE12\Bullets\BD14793_.gif">
            <a:hlinkClick r:id="rId8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872" y="4861592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8425"/>
            <a:ext cx="9144000" cy="5719576"/>
          </a:xfrm>
        </p:spPr>
        <p:txBody>
          <a:bodyPr>
            <a:normAutofit/>
          </a:bodyPr>
          <a:lstStyle/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ene hoek het beeld is van de andere door een puntspiegeling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ene hoek het beeld is van de andere door een </a:t>
            </a:r>
            <a:r>
              <a:rPr lang="nl-BE" sz="2000" dirty="0" err="1" smtClean="0">
                <a:cs typeface="AngsanaUPC" pitchFamily="18" charset="-34"/>
              </a:rPr>
              <a:t>homothetie</a:t>
            </a:r>
            <a:endParaRPr lang="nl-BE" sz="2000" dirty="0" smtClean="0">
              <a:cs typeface="AngsanaUPC" pitchFamily="18" charset="-34"/>
            </a:endParaRP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het overeenkomstige hoeken zijn van gelijkvormige driehoeken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het scherpe hoeken zijn met dezelfde tangens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het scherpe hoeken zijn met dezelfde sinus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het scherpe hoeken zijn met dezelfde cosinus</a:t>
            </a:r>
          </a:p>
          <a:p>
            <a:pPr marL="431800">
              <a:lnSpc>
                <a:spcPct val="150000"/>
              </a:lnSpc>
            </a:pPr>
            <a:endParaRPr lang="nl-BE" dirty="0" smtClean="0"/>
          </a:p>
          <a:p>
            <a:pPr marL="431800">
              <a:lnSpc>
                <a:spcPct val="150000"/>
              </a:lnSpc>
              <a:buNone/>
            </a:pPr>
            <a:endParaRPr lang="nl-BE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Door aan te tonen dat:</a:t>
            </a:r>
            <a:endParaRPr lang="nl-BE" b="1" dirty="0"/>
          </a:p>
        </p:txBody>
      </p:sp>
      <p:pic>
        <p:nvPicPr>
          <p:cNvPr id="6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6" y="1487832"/>
            <a:ext cx="180000" cy="180000"/>
          </a:xfrm>
          <a:prstGeom prst="rect">
            <a:avLst/>
          </a:prstGeom>
          <a:noFill/>
        </p:spPr>
      </p:pic>
      <p:pic>
        <p:nvPicPr>
          <p:cNvPr id="7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2142647"/>
            <a:ext cx="180000" cy="180000"/>
          </a:xfrm>
          <a:prstGeom prst="rect">
            <a:avLst/>
          </a:prstGeom>
          <a:noFill/>
        </p:spPr>
      </p:pic>
      <p:pic>
        <p:nvPicPr>
          <p:cNvPr id="8" name="Picture 6" descr="C:\Program Files (x86)\Microsoft Office\MEDIA\OFFICE12\Bullets\BD14793_.gif">
            <a:hlinkClick r:id="rId5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872" y="2812458"/>
            <a:ext cx="180000" cy="180000"/>
          </a:xfrm>
          <a:prstGeom prst="rect">
            <a:avLst/>
          </a:prstGeom>
          <a:noFill/>
        </p:spPr>
      </p:pic>
      <p:pic>
        <p:nvPicPr>
          <p:cNvPr id="9" name="Picture 6" descr="C:\Program Files (x86)\Microsoft Office\MEDIA\OFFICE12\Bullets\BD14793_.gif">
            <a:hlinkClick r:id="rId6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6" y="3527468"/>
            <a:ext cx="180000" cy="180000"/>
          </a:xfrm>
          <a:prstGeom prst="rect">
            <a:avLst/>
          </a:prstGeom>
          <a:noFill/>
        </p:spPr>
      </p:pic>
      <p:pic>
        <p:nvPicPr>
          <p:cNvPr id="10" name="Picture 6" descr="C:\Program Files (x86)\Microsoft Office\MEDIA\OFFICE12\Bullets\BD14793_.gif">
            <a:hlinkClick r:id="rId7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872" y="4186063"/>
            <a:ext cx="180000" cy="180000"/>
          </a:xfrm>
          <a:prstGeom prst="rect">
            <a:avLst/>
          </a:prstGeom>
          <a:noFill/>
        </p:spPr>
      </p:pic>
      <p:pic>
        <p:nvPicPr>
          <p:cNvPr id="11" name="Picture 6" descr="C:\Program Files (x86)\Microsoft Office\MEDIA\OFFICE12\Bullets\BD14793_.gif">
            <a:hlinkClick r:id="rId8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6" y="4859646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38425"/>
            <a:ext cx="9144000" cy="5719576"/>
          </a:xfrm>
        </p:spPr>
        <p:txBody>
          <a:bodyPr>
            <a:normAutofit/>
          </a:bodyPr>
          <a:lstStyle/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de omgekeerde bissectricestelling</a:t>
            </a:r>
          </a:p>
          <a:p>
            <a:pPr marL="431800">
              <a:lnSpc>
                <a:spcPct val="200000"/>
              </a:lnSpc>
              <a:buClr>
                <a:schemeClr val="accent3">
                  <a:lumMod val="20000"/>
                  <a:lumOff val="80000"/>
                </a:schemeClr>
              </a:buClr>
              <a:buSzPct val="25000"/>
            </a:pPr>
            <a:r>
              <a:rPr lang="nl-BE" sz="2000" dirty="0" smtClean="0">
                <a:cs typeface="AngsanaUPC" pitchFamily="18" charset="-34"/>
              </a:rPr>
              <a:t>betrekkingen tussen booglengten en hoeken </a:t>
            </a:r>
          </a:p>
          <a:p>
            <a:pPr marL="431800">
              <a:lnSpc>
                <a:spcPct val="150000"/>
              </a:lnSpc>
              <a:buNone/>
            </a:pPr>
            <a:endParaRPr lang="nl-BE" dirty="0" smtClean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Door gebruik te maken van:</a:t>
            </a:r>
            <a:endParaRPr lang="nl-BE" b="1" dirty="0"/>
          </a:p>
        </p:txBody>
      </p:sp>
      <p:pic>
        <p:nvPicPr>
          <p:cNvPr id="7" name="Picture 6" descr="C:\Program Files (x86)\Microsoft Office\MEDIA\OFFICE12\Bullets\BD14793_.gif">
            <a:hlinkClick r:id="rId2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1500876"/>
            <a:ext cx="180000" cy="180000"/>
          </a:xfrm>
          <a:prstGeom prst="rect">
            <a:avLst/>
          </a:prstGeom>
          <a:noFill/>
        </p:spPr>
      </p:pic>
      <p:pic>
        <p:nvPicPr>
          <p:cNvPr id="8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525" y="2140702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99107"/>
            <a:ext cx="9144000" cy="2859787"/>
          </a:xfrm>
        </p:spPr>
        <p:txBody>
          <a:bodyPr>
            <a:noAutofit/>
          </a:bodyPr>
          <a:lstStyle/>
          <a:p>
            <a:pPr marL="90488" algn="ctr">
              <a:lnSpc>
                <a:spcPct val="150000"/>
              </a:lnSpc>
            </a:pPr>
            <a:r>
              <a:rPr lang="nl-BE" sz="4000" b="1" dirty="0" smtClean="0">
                <a:solidFill>
                  <a:srgbClr val="2A5A06"/>
                </a:solidFill>
              </a:rPr>
              <a:t>Hoe kunnen we bewijzen dat de maatgetallen van twee hoeken even groot zijn?</a:t>
            </a:r>
            <a:endParaRPr lang="nl-BE" sz="4000" b="1" dirty="0">
              <a:solidFill>
                <a:srgbClr val="2A5A0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22195"/>
            <a:ext cx="9144000" cy="458115"/>
          </a:xfrm>
        </p:spPr>
        <p:txBody>
          <a:bodyPr>
            <a:normAutofit fontScale="90000"/>
          </a:bodyPr>
          <a:lstStyle/>
          <a:p>
            <a:pPr marL="90488"/>
            <a:r>
              <a:rPr lang="nl-BE" b="1" dirty="0" smtClean="0"/>
              <a:t>Ze hebben hetzelfde complement </a:t>
            </a:r>
            <a:endParaRPr lang="nl-BE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0" y="4919008"/>
            <a:ext cx="4077325" cy="19389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Complementaire hoeken zijn hoeken waarvan de som 90° is.</a:t>
            </a:r>
          </a:p>
          <a:p>
            <a:endParaRPr lang="nl-BE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Voorbeeld: </a:t>
            </a: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</a:rPr>
              <a:t>α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= 20° en </a:t>
            </a: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</a:rPr>
              <a:t>β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= 70°</a:t>
            </a:r>
          </a:p>
          <a:p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We noemen </a:t>
            </a: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</a:rPr>
              <a:t>α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het complement van </a:t>
            </a:r>
            <a:r>
              <a:rPr lang="el-GR" sz="2000" dirty="0" smtClean="0">
                <a:solidFill>
                  <a:schemeClr val="accent3">
                    <a:lumMod val="50000"/>
                  </a:schemeClr>
                </a:solidFill>
              </a:rPr>
              <a:t>β</a:t>
            </a:r>
            <a:r>
              <a:rPr lang="nl-BE" sz="2000" dirty="0" smtClean="0">
                <a:solidFill>
                  <a:schemeClr val="accent3">
                    <a:lumMod val="50000"/>
                  </a:schemeClr>
                </a:solidFill>
              </a:rPr>
              <a:t> en omgekeerd.</a:t>
            </a:r>
            <a:endParaRPr lang="nl-BE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0" y="3902175"/>
            <a:ext cx="4077325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2A5A06"/>
            </a:solidFill>
          </a:ln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accent3">
                    <a:lumMod val="50000"/>
                  </a:schemeClr>
                </a:solidFill>
              </a:rPr>
              <a:t>α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 = </a:t>
            </a:r>
            <a:r>
              <a:rPr lang="el-GR" sz="2000" b="1" dirty="0" smtClean="0">
                <a:solidFill>
                  <a:schemeClr val="accent3">
                    <a:lumMod val="50000"/>
                  </a:schemeClr>
                </a:solidFill>
              </a:rPr>
              <a:t>β</a:t>
            </a:r>
            <a:r>
              <a:rPr lang="nl-BE" sz="2000" b="1" dirty="0" smtClean="0">
                <a:solidFill>
                  <a:schemeClr val="accent3">
                    <a:lumMod val="50000"/>
                  </a:schemeClr>
                </a:solidFill>
              </a:rPr>
              <a:t> want beide hoeken hebben hetzelfde complement.</a:t>
            </a:r>
          </a:p>
        </p:txBody>
      </p:sp>
      <p:grpSp>
        <p:nvGrpSpPr>
          <p:cNvPr id="14" name="Groep 13"/>
          <p:cNvGrpSpPr/>
          <p:nvPr/>
        </p:nvGrpSpPr>
        <p:grpSpPr>
          <a:xfrm>
            <a:off x="5321509" y="3887844"/>
            <a:ext cx="2715774" cy="2775284"/>
            <a:chOff x="5079418" y="2544352"/>
            <a:chExt cx="2912894" cy="2869200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79418" y="2544352"/>
              <a:ext cx="2912894" cy="2869200"/>
            </a:xfrm>
            <a:prstGeom prst="rect">
              <a:avLst/>
            </a:prstGeom>
            <a:noFill/>
            <a:ln w="9525">
              <a:solidFill>
                <a:srgbClr val="2A5A06"/>
              </a:solidFill>
              <a:miter lim="800000"/>
              <a:headEnd/>
              <a:tailEnd/>
            </a:ln>
            <a:effectLst/>
          </p:spPr>
        </p:pic>
        <p:grpSp>
          <p:nvGrpSpPr>
            <p:cNvPr id="21" name="Groep 20"/>
            <p:cNvGrpSpPr/>
            <p:nvPr/>
          </p:nvGrpSpPr>
          <p:grpSpPr>
            <a:xfrm>
              <a:off x="5471410" y="4781863"/>
              <a:ext cx="224852" cy="227352"/>
              <a:chOff x="4482059" y="5861154"/>
              <a:chExt cx="224852" cy="227352"/>
            </a:xfrm>
          </p:grpSpPr>
          <p:cxnSp>
            <p:nvCxnSpPr>
              <p:cNvPr id="11" name="Rechte verbindingslijn 10"/>
              <p:cNvCxnSpPr/>
              <p:nvPr/>
            </p:nvCxnSpPr>
            <p:spPr>
              <a:xfrm>
                <a:off x="4482059" y="5861154"/>
                <a:ext cx="0" cy="22485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chte verbindingslijn 11"/>
              <p:cNvCxnSpPr/>
              <p:nvPr/>
            </p:nvCxnSpPr>
            <p:spPr>
              <a:xfrm flipV="1">
                <a:off x="4484558" y="6086007"/>
                <a:ext cx="222353" cy="249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" name="Groep 12"/>
          <p:cNvGrpSpPr/>
          <p:nvPr/>
        </p:nvGrpSpPr>
        <p:grpSpPr>
          <a:xfrm>
            <a:off x="4641391" y="907989"/>
            <a:ext cx="4009486" cy="2775600"/>
            <a:chOff x="489116" y="1252763"/>
            <a:chExt cx="4009486" cy="2869534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9116" y="1252763"/>
              <a:ext cx="4009486" cy="2869534"/>
            </a:xfrm>
            <a:prstGeom prst="rect">
              <a:avLst/>
            </a:prstGeom>
            <a:noFill/>
            <a:ln w="9525">
              <a:solidFill>
                <a:srgbClr val="2A5A06"/>
              </a:solidFill>
              <a:miter lim="800000"/>
              <a:headEnd/>
              <a:tailEnd/>
            </a:ln>
            <a:effectLst/>
          </p:spPr>
        </p:pic>
        <p:grpSp>
          <p:nvGrpSpPr>
            <p:cNvPr id="22" name="Groep 21"/>
            <p:cNvGrpSpPr/>
            <p:nvPr/>
          </p:nvGrpSpPr>
          <p:grpSpPr>
            <a:xfrm rot="-1440000">
              <a:off x="1921240" y="3585149"/>
              <a:ext cx="224852" cy="227352"/>
              <a:chOff x="4482059" y="5861154"/>
              <a:chExt cx="224852" cy="227352"/>
            </a:xfrm>
          </p:grpSpPr>
          <p:cxnSp>
            <p:nvCxnSpPr>
              <p:cNvPr id="23" name="Rechte verbindingslijn 22"/>
              <p:cNvCxnSpPr/>
              <p:nvPr/>
            </p:nvCxnSpPr>
            <p:spPr>
              <a:xfrm>
                <a:off x="4482059" y="5861154"/>
                <a:ext cx="0" cy="22485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Rechte verbindingslijn 23"/>
              <p:cNvCxnSpPr/>
              <p:nvPr/>
            </p:nvCxnSpPr>
            <p:spPr>
              <a:xfrm flipV="1">
                <a:off x="4484558" y="6086007"/>
                <a:ext cx="222353" cy="249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5" name="Picture 6" descr="C:\Program Files (x86)\Microsoft Office\MEDIA\OFFICE12\Bullets\BD14793_.gif">
            <a:hlinkClick r:id="rId4" action="ppaction://hlinksldjump"/>
          </p:cNvPr>
          <p:cNvPicPr preferRelativeResize="0"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64000" y="6678000"/>
            <a:ext cx="180000" cy="18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2119</TotalTime>
  <Words>1261</Words>
  <Application>Microsoft Office PowerPoint</Application>
  <PresentationFormat>Diavoorstelling (4:3)</PresentationFormat>
  <Paragraphs>135</Paragraphs>
  <Slides>34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34</vt:i4>
      </vt:variant>
    </vt:vector>
  </HeadingPairs>
  <TitlesOfParts>
    <vt:vector size="35" baseType="lpstr">
      <vt:lpstr>Office Theme</vt:lpstr>
      <vt:lpstr>Gereedschapskist  vlakke meetkunde</vt:lpstr>
      <vt:lpstr>Dia 2</vt:lpstr>
      <vt:lpstr>Door aan te tonen dat:</vt:lpstr>
      <vt:lpstr>Door aan te tonen dat:</vt:lpstr>
      <vt:lpstr>Door aan te tonen dat:</vt:lpstr>
      <vt:lpstr>Door aan te tonen dat:</vt:lpstr>
      <vt:lpstr>Door gebruik te maken van:</vt:lpstr>
      <vt:lpstr>Dia 8</vt:lpstr>
      <vt:lpstr>Ze hebben hetzelfde complement </vt:lpstr>
      <vt:lpstr>Ze hebben hetzelfde supplement </vt:lpstr>
      <vt:lpstr>Het zijn overstaande hoeken</vt:lpstr>
      <vt:lpstr>De benen van de ene hoek zijn evenwijdig met de benen van de andere hoek en ze zijn beide scherp of stomp</vt:lpstr>
      <vt:lpstr>De benen van de ene hoek staan loodrecht op de benen van de andere hoek en ze zijn beide scherp of stomp zijn</vt:lpstr>
      <vt:lpstr>Ze hebben hetzelfde maatgetal </vt:lpstr>
      <vt:lpstr>Het zijn twee overeenkomstige hoeken </vt:lpstr>
      <vt:lpstr>Het zijn twee verwisselende binnenhoeken </vt:lpstr>
      <vt:lpstr>Het zijn twee verwisselende buitenhoeken </vt:lpstr>
      <vt:lpstr>Het zijn de basishoeken van een gelijkbenige driehoek</vt:lpstr>
      <vt:lpstr>De hoeken worden gevormd door de bissectrice van een hoek </vt:lpstr>
      <vt:lpstr>Het zijn allebei rechte hoeken </vt:lpstr>
      <vt:lpstr>Het zijn overeenkomstige hoeken van congruente driehoeken </vt:lpstr>
      <vt:lpstr>Het zijn basishoeken van een gelijkbenig trapezium</vt:lpstr>
      <vt:lpstr>Het zijn overstaande hoeken van een parallellogram</vt:lpstr>
      <vt:lpstr>De ene hoek is het beeld van de andere door een verschuiving</vt:lpstr>
      <vt:lpstr>De ene hoek is het beeld van de andere door een spiegeling</vt:lpstr>
      <vt:lpstr>De ene hoek is het beeld van de andere door een draaiing</vt:lpstr>
      <vt:lpstr>De ene hoek is het beeld van de andere door een puntspiegeling</vt:lpstr>
      <vt:lpstr>De ene hoek is het beeld van de andere door een homothetie</vt:lpstr>
      <vt:lpstr>Het zijn overeenkomstige hoeken van gelijkvormige driehoeken </vt:lpstr>
      <vt:lpstr>Het zijn scherpe hoeken met dezelfde tangens </vt:lpstr>
      <vt:lpstr>Het zijn scherpe hoeken met dezelfde sinus </vt:lpstr>
      <vt:lpstr>Het zijn scherpe hoeken met dezelfde cosinus</vt:lpstr>
      <vt:lpstr>Dia 33</vt:lpstr>
      <vt:lpstr>Dia 34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Carolien</cp:lastModifiedBy>
  <cp:revision>111</cp:revision>
  <dcterms:created xsi:type="dcterms:W3CDTF">2013-08-21T19:17:07Z</dcterms:created>
  <dcterms:modified xsi:type="dcterms:W3CDTF">2014-05-25T11:04:46Z</dcterms:modified>
</cp:coreProperties>
</file>